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7" r:id="rId6"/>
    <p:sldId id="260" r:id="rId7"/>
    <p:sldId id="265" r:id="rId8"/>
    <p:sldId id="262" r:id="rId9"/>
    <p:sldId id="261" r:id="rId10"/>
    <p:sldId id="263" r:id="rId11"/>
    <p:sldId id="264" r:id="rId12"/>
    <p:sldId id="266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4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69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8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31971" y="2221378"/>
            <a:ext cx="8240109" cy="1588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Курма</a:t>
            </a:r>
            <a:r>
              <a:rPr lang="en-US" sz="4450" b="1" dirty="0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 smtClean="0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дарагы</a:t>
            </a:r>
            <a:r>
              <a:rPr lang="ky-KG" sz="4450" b="1" dirty="0" smtClean="0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 </a:t>
            </a:r>
            <a:r>
              <a:rPr lang="en-US" sz="4450" b="1" dirty="0" err="1" smtClean="0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өстүрүү</a:t>
            </a:r>
            <a:r>
              <a:rPr lang="en-US" sz="4450" b="1" dirty="0" smtClean="0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>
                <a:solidFill>
                  <a:schemeClr val="accent2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технологиясы</a:t>
            </a:r>
            <a:endParaRPr lang="en-US" sz="4450" b="1" dirty="0">
              <a:solidFill>
                <a:schemeClr val="accent2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076894" y="4260096"/>
            <a:ext cx="7814183" cy="2449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Бул презентацияда биз Кыргызстанда өстүрүлүүчү курма дарагынын (Diospyros) түрлөрү, сорттору, отургузуу жана ага кам көрүү технологиялары менен таанышабыз.</a:t>
            </a:r>
            <a:endParaRPr lang="en-US" sz="1750" b="1" dirty="0"/>
          </a:p>
        </p:txBody>
      </p:sp>
      <p:sp>
        <p:nvSpPr>
          <p:cNvPr id="5" name="Shape 2"/>
          <p:cNvSpPr/>
          <p:nvPr/>
        </p:nvSpPr>
        <p:spPr>
          <a:xfrm>
            <a:off x="6280190" y="654724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10" y="6554867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6530340"/>
            <a:ext cx="645509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 smtClean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 </a:t>
            </a: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Мамадиев Мырзамидин Сайпидинович</a:t>
            </a:r>
            <a:endParaRPr lang="en-US" sz="2200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7" y="2337798"/>
            <a:ext cx="4784502" cy="457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8" y="473322"/>
            <a:ext cx="2022997" cy="999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67" y="701270"/>
            <a:ext cx="2460248" cy="6203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874" y="389507"/>
            <a:ext cx="639003" cy="887505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925158" y="1691948"/>
            <a:ext cx="12597204" cy="65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7766"/>
            <a:ext cx="4967889" cy="74518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8399" y="590907"/>
            <a:ext cx="7640003" cy="1343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Курманын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</a:t>
            </a:r>
            <a:r>
              <a:rPr lang="en-US" sz="42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арылык</a:t>
            </a:r>
            <a:r>
              <a:rPr lang="en-US" sz="4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2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асиеттери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99" y="2256234"/>
            <a:ext cx="1074420" cy="12893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35121" y="2471023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Витаминдер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635121" y="2935605"/>
            <a:ext cx="6243280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 С, А, В топторундагы витаминдерге бай.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399" y="3545562"/>
            <a:ext cx="1074420" cy="15818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35121" y="3760351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Минералдар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635121" y="4224933"/>
            <a:ext cx="6243280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Калий, кальций, магний жана темир сыяктуу минералдарга бай.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399" y="5127427"/>
            <a:ext cx="1074420" cy="15818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35121" y="5342215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Антиоксиданттар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35121" y="5806797"/>
            <a:ext cx="6243280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Курмадагы антиоксиданттар организмди эркин радикалдардан коргойт.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6238399" y="6950988"/>
            <a:ext cx="7640003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Курманын дарылык касиеттерин колдонуп, ден-соолугуңузду чыңдоого болот.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ая прямоугольная выноска 25"/>
          <p:cNvSpPr/>
          <p:nvPr/>
        </p:nvSpPr>
        <p:spPr>
          <a:xfrm>
            <a:off x="418574" y="5286851"/>
            <a:ext cx="5498132" cy="2031674"/>
          </a:xfrm>
          <a:prstGeom prst="wedgeRoundRectCallout">
            <a:avLst>
              <a:gd name="adj1" fmla="val -23768"/>
              <a:gd name="adj2" fmla="val 1091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0"/>
          <p:cNvSpPr/>
          <p:nvPr/>
        </p:nvSpPr>
        <p:spPr>
          <a:xfrm>
            <a:off x="6501169" y="540862"/>
            <a:ext cx="7640003" cy="1343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ky-KG" sz="4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endParaRPr lang="en-US" sz="4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55487" y="250030"/>
            <a:ext cx="19211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err="1"/>
              <a:t>Азыктандыруу</a:t>
            </a:r>
            <a:endParaRPr lang="ru-RU" sz="2100" b="1" dirty="0"/>
          </a:p>
        </p:txBody>
      </p:sp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9" y="940049"/>
            <a:ext cx="4889150" cy="38579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751650" y="5425525"/>
            <a:ext cx="4831980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ky-K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Туура жана өз убагында азыктандыруу курма дарагынын өсүшүн оптималдаштырууга жана жогорку түшүм алууга өбөлгө түзөт.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41324" y="889210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y-KG" b="1" dirty="0">
                <a:ea typeface="Calibri" panose="020F0502020204030204" pitchFamily="34" charset="0"/>
              </a:rPr>
              <a:t>Азоттуу (N) жер семирткичтер</a:t>
            </a:r>
            <a:r>
              <a:rPr lang="ky-KG" dirty="0">
                <a:ea typeface="Calibri" panose="020F0502020204030204" pitchFamily="34" charset="0"/>
              </a:rPr>
              <a:t> - курманын өсүү мезгилинде бутактардын жана жалбырактардын өсүшүн камсыздайт.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332153" y="1769612"/>
            <a:ext cx="6638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ky-KG" b="1" dirty="0">
                <a:ea typeface="Calibri" panose="020F0502020204030204" pitchFamily="34" charset="0"/>
                <a:cs typeface="Times New Roman" panose="02020603050405020304" pitchFamily="18" charset="0"/>
              </a:rPr>
              <a:t>Фосфордуу (P) жер семирткичтер</a:t>
            </a:r>
            <a:r>
              <a:rPr lang="ky-KG" dirty="0">
                <a:ea typeface="Calibri" panose="020F0502020204030204" pitchFamily="34" charset="0"/>
                <a:cs typeface="Times New Roman" panose="02020603050405020304" pitchFamily="18" charset="0"/>
              </a:rPr>
              <a:t> - тамыр системасын бекемдөөгө жана мөмөлөрдүн жакшы калыптануусуна жардам берет.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77837" y="3112637"/>
            <a:ext cx="6771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indent="449580" algn="just">
              <a:spcAft>
                <a:spcPts val="0"/>
              </a:spcAft>
            </a:pPr>
            <a:r>
              <a:rPr lang="ky-KG" b="1" dirty="0">
                <a:ea typeface="Calibri" panose="020F0502020204030204" pitchFamily="34" charset="0"/>
                <a:cs typeface="Times New Roman" panose="02020603050405020304" pitchFamily="18" charset="0"/>
              </a:rPr>
              <a:t>Калий (K) жер семирткичтери</a:t>
            </a:r>
            <a:r>
              <a:rPr lang="ky-KG" dirty="0">
                <a:ea typeface="Calibri" panose="020F0502020204030204" pitchFamily="34" charset="0"/>
                <a:cs typeface="Times New Roman" panose="02020603050405020304" pitchFamily="18" charset="0"/>
              </a:rPr>
              <a:t> - мөмөдө кант жана витаминдердин көлөмүн көбөйтүп, сапатын жогорулатат. Калий көбүнчө мөмө байлап жатканда жана түшүм жыйноо алдында колдонулат.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15200" y="4455853"/>
            <a:ext cx="6655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indent="449580" algn="just">
              <a:spcAft>
                <a:spcPts val="0"/>
              </a:spcAft>
            </a:pPr>
            <a:r>
              <a:rPr lang="ky-KG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Кальций (Ca)</a:t>
            </a:r>
            <a:r>
              <a:rPr lang="ky-KG" sz="1600" dirty="0">
                <a:ea typeface="Calibri" panose="020F0502020204030204" pitchFamily="34" charset="0"/>
                <a:cs typeface="Times New Roman" panose="02020603050405020304" pitchFamily="18" charset="0"/>
              </a:rPr>
              <a:t> – топурактын кычкылдуулугуна таасир этет жана клеткалардын </a:t>
            </a:r>
            <a:r>
              <a:rPr lang="ky-KG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структурасын бекемдейт.Органикалык түрү: борпоңдоо материалдары. Химиялык түрү: кальций карбонаты, кальций нитраты.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74194" y="5597698"/>
            <a:ext cx="6858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  <a:tabLst>
                <a:tab pos="270510" algn="l"/>
              </a:tabLst>
            </a:pPr>
            <a:r>
              <a:rPr lang="ky-KG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Магний (Mg)</a:t>
            </a:r>
            <a:r>
              <a:rPr lang="ky-K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хлорофиллдин түзүлүшүнө катышат жана өсүмдүктөрдүн фото­синтез процессинин жүрүшүнө жардам берет.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ky-K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Органикалык түрү: магний сульфаты.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ky-K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Химиялык түрү: магний нитраты.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>
              <a:spcAft>
                <a:spcPts val="0"/>
              </a:spcAft>
            </a:pPr>
            <a:r>
              <a:rPr lang="ky-K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Суунун нормасын жөнгө салып, аларда коргонуучу компоненттерди өндүрөт.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6209699" y="958324"/>
            <a:ext cx="892885" cy="365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6209700" y="1934317"/>
            <a:ext cx="892885" cy="365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6209700" y="3293556"/>
            <a:ext cx="892885" cy="365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6151546" y="4626014"/>
            <a:ext cx="892885" cy="365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6199007" y="5790326"/>
            <a:ext cx="892885" cy="365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01169" y="540862"/>
            <a:ext cx="7640003" cy="1343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ky-KG" sz="4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endParaRPr lang="en-US" sz="4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872606" y="491232"/>
            <a:ext cx="1903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/>
              <a:t>БУТОО</a:t>
            </a:r>
            <a:endParaRPr lang="ru-RU" sz="21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3487" y="1227463"/>
            <a:ext cx="581633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ky-K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Мүмкүн болушунча курма дарагын өтө узартпай, жапыз бутаганга аракет жасоо керек. </a:t>
            </a:r>
            <a:endParaRPr lang="ky-K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ky-K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Биринчи кезекте курманын куураган бутактарын (майда бутактары кыш мезгилинде куурап калат) алып таштоо шарт. Андан сырткары дарактын структурасына туура келбеген бутактарын (төмөн жана тике </a:t>
            </a:r>
            <a:r>
              <a:rPr lang="ky-K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карап, </a:t>
            </a:r>
            <a:r>
              <a:rPr lang="ky-K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өскөн калың майда бутактарын  ) да алып таштоо керек</a:t>
            </a:r>
            <a:r>
              <a:rPr lang="ky-K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ky-K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Себеби алар дарактын формасын бузат, жакшы өстүрүп,  мол түшүм алуу үчүн ушул кадамдарды жасоого туура келет.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70" y="1212374"/>
            <a:ext cx="7214830" cy="434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674641" y="6372593"/>
            <a:ext cx="9298159" cy="129439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Бутоонун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нече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түрлөрү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ертикалдуу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калыпта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ваза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формасында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өзгөртүлгөн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борбордук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лидер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ыкмасы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борбордук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лидер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ыкмасы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5422"/>
            <a:ext cx="11680865" cy="1950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Курманын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ru-RU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б</a:t>
            </a:r>
            <a:r>
              <a:rPr lang="en-US" sz="44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отаникалык</a:t>
            </a:r>
            <a:r>
              <a:rPr lang="en-US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ru-RU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</a:t>
            </a:r>
            <a:r>
              <a:rPr lang="en-US" sz="44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үнөздөмөсү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12124" y="2097738"/>
            <a:ext cx="2835235" cy="670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Diospyros</a:t>
            </a:r>
            <a:r>
              <a:rPr lang="ky-KG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- курма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70081" y="2813882"/>
            <a:ext cx="3081157" cy="2091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 дарагынын илимий аталышы Diospyros. Бул термин грек тилинен келип чыккан, "theos" (кудай) жана "pyros" (от) деген сөздөрдөн турат. Илгерки гректер бул дарактын жемиштерин кудайлардын тамагы деп эсептешкен.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017337" y="2097738"/>
            <a:ext cx="2835235" cy="670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Түрлөрү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30406" y="2611103"/>
            <a:ext cx="6244709" cy="1764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 дарагынын көптөгөн түрлөрү бар. Алардын эң белгилүүлөрү: Кавказ курмасы (Diospyros Lotus L.), Виргиния курмасы (Diospyros Virginiana L.) жана Чыгыш Курмасы (Diospyros kaki).</a:t>
            </a:r>
            <a:endParaRPr lang="en-US" sz="1750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188" y="4587241"/>
            <a:ext cx="1727360" cy="18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23" y="4587240"/>
            <a:ext cx="2583180" cy="18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78" y="4561519"/>
            <a:ext cx="1884971" cy="183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87" y="3025680"/>
            <a:ext cx="2133600" cy="27006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476104" y="1731981"/>
            <a:ext cx="75303" cy="5712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61298" y="313260"/>
            <a:ext cx="13074491" cy="1389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Кыргызстанда</a:t>
            </a:r>
            <a:r>
              <a:rPr lang="en-US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3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ө</a:t>
            </a:r>
            <a:r>
              <a:rPr lang="en-US" sz="43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стүрүлүүчү</a:t>
            </a:r>
            <a:r>
              <a:rPr lang="en-US" sz="43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3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урма</a:t>
            </a:r>
            <a:r>
              <a:rPr lang="en-US" sz="43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</a:t>
            </a:r>
            <a:r>
              <a:rPr lang="en-US" sz="43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орттору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36266" y="4247885"/>
            <a:ext cx="500063" cy="500063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0587" y="4346133"/>
            <a:ext cx="333375" cy="416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661671" y="4324265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Свеча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806313" y="5091884"/>
            <a:ext cx="2765226" cy="1422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Свеча сортунун жемиштери чоң, формасы эллипс сыяктуу болот, даамы таттуу жана жыпар жыттуу.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88327" y="4262789"/>
            <a:ext cx="500063" cy="500063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293519" y="5404485"/>
            <a:ext cx="333375" cy="416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6442226" y="4339167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Ромашка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5516245" y="5176658"/>
            <a:ext cx="2896236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Ромашка сортунун жемиштери кичирээк, формасы тегерек, даамы таттуу жана кычкылдуу.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542796" y="4212076"/>
            <a:ext cx="500063" cy="500063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660035" y="4371697"/>
            <a:ext cx="333375" cy="416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10364748" y="4288456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Башка</a:t>
            </a: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21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</a:t>
            </a:r>
            <a:r>
              <a:rPr lang="en-US" sz="21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орттор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9642396" y="4932105"/>
            <a:ext cx="3487579" cy="1778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Кыргызстанда мындан башка да көптөгөн курма сорттору бар, мисалы, 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</a:t>
            </a:r>
            <a:r>
              <a:rPr lang="ky-KG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урма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", "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Королек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</a:t>
            </a:r>
            <a:r>
              <a:rPr lang="ky-KG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жб.</a:t>
            </a:r>
            <a:endParaRPr lang="en-US" sz="1750" dirty="0"/>
          </a:p>
        </p:txBody>
      </p:sp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5" y="1702719"/>
            <a:ext cx="2703574" cy="22776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44" y="1669379"/>
            <a:ext cx="2584264" cy="2310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706560" y="4307758"/>
            <a:ext cx="312906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48" y="1755863"/>
            <a:ext cx="1855939" cy="247458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4440352" y="1473798"/>
            <a:ext cx="77860" cy="5236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888909" y="1460006"/>
            <a:ext cx="93726" cy="5250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60649" y="810526"/>
            <a:ext cx="7795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Курма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4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өчөтүн</a:t>
            </a:r>
            <a:r>
              <a:rPr lang="en-US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</a:t>
            </a:r>
            <a:r>
              <a:rPr lang="en-US" sz="44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тургузуу</a:t>
            </a:r>
            <a:r>
              <a:rPr lang="ky-KG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убактысы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1290011" y="2821320"/>
            <a:ext cx="5964362" cy="3951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Курма көчөтүн жаз мезгилинде, топурак жакшы жылыгандан кийин отургузуу </a:t>
            </a:r>
            <a:r>
              <a:rPr lang="en-US" sz="2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керек</a:t>
            </a:r>
            <a:r>
              <a:rPr lang="en-US" sz="2400" b="1" dirty="0" smtClean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.</a:t>
            </a:r>
            <a:r>
              <a:rPr lang="ky-KG" sz="2400" b="1" dirty="0"/>
              <a:t> </a:t>
            </a:r>
            <a:endParaRPr lang="ky-KG" sz="2400" b="1" dirty="0" smtClean="0"/>
          </a:p>
          <a:p>
            <a:pPr>
              <a:lnSpc>
                <a:spcPts val="2850"/>
              </a:lnSpc>
            </a:pPr>
            <a:endParaRPr lang="ky-KG" sz="2400" b="1" dirty="0"/>
          </a:p>
          <a:p>
            <a:pPr>
              <a:lnSpc>
                <a:spcPts val="2850"/>
              </a:lnSpc>
            </a:pPr>
            <a:r>
              <a:rPr lang="ky-KG" sz="2400" dirty="0" smtClean="0"/>
              <a:t>Курма </a:t>
            </a:r>
            <a:r>
              <a:rPr lang="ky-KG" sz="2400" dirty="0"/>
              <a:t>көчөтүн отургузуу үчүн гумуска бай, нымдуулукту жакшы кармаган, абаны жакшы өткөрүүчү топурак керек. </a:t>
            </a:r>
            <a:endParaRPr lang="ky-KG" sz="2400" dirty="0" smtClean="0"/>
          </a:p>
          <a:p>
            <a:pPr>
              <a:lnSpc>
                <a:spcPts val="2850"/>
              </a:lnSpc>
            </a:pPr>
            <a:endParaRPr lang="ky-KG" sz="2400" dirty="0"/>
          </a:p>
          <a:p>
            <a:pPr>
              <a:lnSpc>
                <a:spcPts val="2850"/>
              </a:lnSpc>
            </a:pPr>
            <a:r>
              <a:rPr lang="ky-KG" sz="2400" dirty="0" smtClean="0"/>
              <a:t>Курманын </a:t>
            </a:r>
            <a:r>
              <a:rPr lang="ky-KG" sz="2400" dirty="0"/>
              <a:t>вегетациялык мезгили абдан узак, ошондуктан мүмкүн болушунча тегереги ачык, күн нуру толук тийген, сугарууга ыңгайлуу жана жылуу жерлер туура келет. </a:t>
            </a:r>
            <a:endParaRPr lang="ru-RU" sz="2400" dirty="0"/>
          </a:p>
          <a:p>
            <a:pPr marL="0" indent="0">
              <a:lnSpc>
                <a:spcPts val="2850"/>
              </a:lnSpc>
              <a:buNone/>
            </a:pPr>
            <a:endParaRPr lang="ky-KG" sz="1750" dirty="0" smtClean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494777" y="2965525"/>
            <a:ext cx="666974" cy="182880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460303" y="4057429"/>
            <a:ext cx="666974" cy="182880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494777" y="5531226"/>
            <a:ext cx="666974" cy="182880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810" y="2619598"/>
            <a:ext cx="4867668" cy="4294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4"/>
          <p:cNvSpPr/>
          <p:nvPr/>
        </p:nvSpPr>
        <p:spPr>
          <a:xfrm>
            <a:off x="6769558" y="1387985"/>
            <a:ext cx="7129322" cy="5065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ky-KG" dirty="0" smtClean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lvl="0"/>
            <a:r>
              <a:rPr lang="ky-KG" dirty="0" smtClean="0"/>
              <a:t>1. Көчөттү отургузууга 3-4 </a:t>
            </a:r>
            <a:r>
              <a:rPr lang="ky-KG" dirty="0"/>
              <a:t>жума мурда </a:t>
            </a:r>
            <a:r>
              <a:rPr lang="ky-KG" dirty="0" smtClean="0"/>
              <a:t> чуңкурча </a:t>
            </a:r>
            <a:r>
              <a:rPr lang="ky-KG" dirty="0"/>
              <a:t>даярдоо керек. Анын өлчөмү тамыр системасын кысып калбоосу үчүн отургуза турган чуңкурдун диаметри 60-70 см, тереңдиги 50-60 см болушу керек</a:t>
            </a:r>
            <a:r>
              <a:rPr lang="ky-KG" dirty="0" smtClean="0"/>
              <a:t>.</a:t>
            </a:r>
          </a:p>
          <a:p>
            <a:pPr lvl="0"/>
            <a:endParaRPr lang="ru-RU" dirty="0"/>
          </a:p>
          <a:p>
            <a:pPr lvl="0"/>
            <a:r>
              <a:rPr lang="ky-KG" dirty="0" smtClean="0"/>
              <a:t>2. Чуңкурдун </a:t>
            </a:r>
            <a:r>
              <a:rPr lang="ky-KG" dirty="0"/>
              <a:t>эң түбүнө топурактын эң үстүндөгү гумустуу бөлүгүн майдалап төшөйбүз.  </a:t>
            </a:r>
            <a:endParaRPr lang="ky-KG" dirty="0" smtClean="0"/>
          </a:p>
          <a:p>
            <a:pPr lvl="0"/>
            <a:endParaRPr lang="ru-RU" dirty="0"/>
          </a:p>
          <a:p>
            <a:pPr lvl="0"/>
            <a:r>
              <a:rPr lang="ky-KG" dirty="0" smtClean="0"/>
              <a:t>3. Көчөттүн </a:t>
            </a:r>
            <a:r>
              <a:rPr lang="ky-KG" dirty="0"/>
              <a:t>тамырларынын </a:t>
            </a:r>
            <a:r>
              <a:rPr lang="ky-KG" dirty="0" smtClean="0"/>
              <a:t>учтарын </a:t>
            </a:r>
            <a:r>
              <a:rPr lang="ky-KG" dirty="0"/>
              <a:t>чуңкурда кысылбай тургандай өлчөмдө кыркабыз</a:t>
            </a:r>
            <a:r>
              <a:rPr lang="ky-KG" dirty="0" smtClean="0"/>
              <a:t>.</a:t>
            </a:r>
          </a:p>
          <a:p>
            <a:pPr lvl="0"/>
            <a:endParaRPr lang="ru-RU" dirty="0"/>
          </a:p>
          <a:p>
            <a:pPr lvl="0"/>
            <a:r>
              <a:rPr lang="ky-KG" dirty="0" smtClean="0"/>
              <a:t>4.Көчөттү </a:t>
            </a:r>
            <a:r>
              <a:rPr lang="ky-KG" dirty="0"/>
              <a:t>чуңкурчага салгандан кийин, тамыр моюнчасын көмүп калбагандай абалда топурак менен толтурабыз. </a:t>
            </a:r>
            <a:endParaRPr lang="ky-KG" dirty="0" smtClean="0"/>
          </a:p>
          <a:p>
            <a:pPr lvl="0"/>
            <a:endParaRPr lang="ky-KG" dirty="0" smtClean="0"/>
          </a:p>
          <a:p>
            <a:pPr lvl="0"/>
            <a:r>
              <a:rPr lang="ky-KG" dirty="0" smtClean="0"/>
              <a:t>5. бут </a:t>
            </a:r>
            <a:r>
              <a:rPr lang="ky-KG" dirty="0"/>
              <a:t>менен тебелеп, таптабастан, темир күрөктүн башы менен акырын таптап коебуз. </a:t>
            </a:r>
            <a:endParaRPr lang="ky-KG" dirty="0" smtClean="0"/>
          </a:p>
          <a:p>
            <a:pPr lvl="0"/>
            <a:endParaRPr lang="ru-RU" dirty="0"/>
          </a:p>
          <a:p>
            <a:pPr lvl="0"/>
            <a:r>
              <a:rPr lang="ru-RU" dirty="0" smtClean="0"/>
              <a:t>6. </a:t>
            </a:r>
            <a:r>
              <a:rPr lang="ru-RU" dirty="0" err="1" smtClean="0"/>
              <a:t>Акырын</a:t>
            </a:r>
            <a:r>
              <a:rPr lang="ru-RU" dirty="0" smtClean="0"/>
              <a:t> 10 </a:t>
            </a:r>
            <a:r>
              <a:rPr lang="ru-RU" dirty="0"/>
              <a:t>л </a:t>
            </a:r>
            <a:r>
              <a:rPr lang="ru-RU" dirty="0" err="1"/>
              <a:t>сууну</a:t>
            </a:r>
            <a:r>
              <a:rPr lang="ru-RU" dirty="0"/>
              <a:t> </a:t>
            </a:r>
            <a:r>
              <a:rPr lang="ru-RU" dirty="0" err="1" smtClean="0"/>
              <a:t>куябыз</a:t>
            </a:r>
            <a:endParaRPr lang="ru-RU" dirty="0" smtClean="0"/>
          </a:p>
          <a:p>
            <a:pPr lvl="0"/>
            <a:endParaRPr lang="ru-RU" dirty="0"/>
          </a:p>
          <a:p>
            <a:pPr lvl="0"/>
            <a:r>
              <a:rPr lang="ru-RU" dirty="0" smtClean="0"/>
              <a:t>7. </a:t>
            </a:r>
            <a:r>
              <a:rPr lang="ru-RU" dirty="0" err="1" smtClean="0"/>
              <a:t>Топуракты</a:t>
            </a:r>
            <a:r>
              <a:rPr lang="ru-RU" dirty="0" smtClean="0"/>
              <a:t> </a:t>
            </a:r>
            <a:r>
              <a:rPr lang="ru-RU" dirty="0"/>
              <a:t>саман же </a:t>
            </a:r>
            <a:r>
              <a:rPr lang="ru-RU" dirty="0" err="1"/>
              <a:t>отоо</a:t>
            </a:r>
            <a:r>
              <a:rPr lang="ru-RU" dirty="0"/>
              <a:t> </a:t>
            </a:r>
            <a:r>
              <a:rPr lang="ru-RU" dirty="0" err="1"/>
              <a:t>чөптүн</a:t>
            </a:r>
            <a:r>
              <a:rPr lang="ru-RU" dirty="0"/>
              <a:t> </a:t>
            </a:r>
            <a:r>
              <a:rPr lang="ru-RU" dirty="0" err="1"/>
              <a:t>калдыктары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  <a:r>
              <a:rPr lang="ru-RU" dirty="0" err="1"/>
              <a:t>жаап</a:t>
            </a:r>
            <a:r>
              <a:rPr lang="ru-RU" dirty="0"/>
              <a:t>, </a:t>
            </a:r>
            <a:r>
              <a:rPr lang="ru-RU" dirty="0" err="1"/>
              <a:t>мулча</a:t>
            </a:r>
            <a:r>
              <a:rPr lang="ru-RU" dirty="0"/>
              <a:t> </a:t>
            </a:r>
            <a:r>
              <a:rPr lang="ru-RU" dirty="0" err="1"/>
              <a:t>жасап</a:t>
            </a:r>
            <a:r>
              <a:rPr lang="ru-RU" dirty="0"/>
              <a:t> </a:t>
            </a:r>
            <a:r>
              <a:rPr lang="ru-RU" dirty="0" err="1"/>
              <a:t>коебуз</a:t>
            </a:r>
            <a:r>
              <a:rPr lang="ru-RU" dirty="0"/>
              <a:t>. </a:t>
            </a:r>
            <a:r>
              <a:rPr lang="ru-RU" dirty="0" err="1"/>
              <a:t>Бул</a:t>
            </a:r>
            <a:r>
              <a:rPr lang="ru-RU" dirty="0"/>
              <a:t> </a:t>
            </a:r>
            <a:r>
              <a:rPr lang="ru-RU" dirty="0" err="1"/>
              <a:t>нымдуулукта</a:t>
            </a:r>
            <a:r>
              <a:rPr lang="ru-RU" dirty="0"/>
              <a:t> </a:t>
            </a:r>
            <a:r>
              <a:rPr lang="ru-RU" dirty="0" err="1"/>
              <a:t>сактайт</a:t>
            </a:r>
            <a:r>
              <a:rPr lang="ru-RU" dirty="0"/>
              <a:t>.</a:t>
            </a:r>
          </a:p>
          <a:p>
            <a:pPr marL="0" indent="0">
              <a:lnSpc>
                <a:spcPts val="2850"/>
              </a:lnSpc>
              <a:buNone/>
            </a:pPr>
            <a:endParaRPr lang="en-US" sz="2000" dirty="0"/>
          </a:p>
        </p:txBody>
      </p:sp>
      <p:sp>
        <p:nvSpPr>
          <p:cNvPr id="3" name="Text 3"/>
          <p:cNvSpPr/>
          <p:nvPr/>
        </p:nvSpPr>
        <p:spPr>
          <a:xfrm>
            <a:off x="4731063" y="517878"/>
            <a:ext cx="29077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Отургузуу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7 ы</a:t>
            </a:r>
            <a:r>
              <a:rPr lang="en-US" sz="22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кмасы</a:t>
            </a:r>
            <a:endParaRPr lang="en-US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0" y="1561092"/>
            <a:ext cx="4982457" cy="4237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2670" y="5798372"/>
            <a:ext cx="5325035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50"/>
              </a:lnSpc>
            </a:pP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Көчөттүн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тамыры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топурактан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чыгып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калбаш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үчүн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аны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тереңдетип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отургузуу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керек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Көчөткө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кам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көрүү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аны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сугаруу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жер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семирткич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берүү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жана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отоо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чөптөрдөн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тазалоодон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турат</a:t>
            </a:r>
            <a:r>
              <a:rPr lang="en-US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ky-KG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99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81915" y="340588"/>
            <a:ext cx="8707561" cy="1135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Курма</a:t>
            </a: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өчөтүнө</a:t>
            </a:r>
            <a:r>
              <a:rPr lang="en-US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ам</a:t>
            </a:r>
            <a:r>
              <a:rPr lang="en-US" sz="4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өрүү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82" y="561736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94093" y="6426260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Көчөттү дайыма сугарып туруу керек, анткени ал жаңы отургузулган.</a:t>
            </a:r>
            <a:endParaRPr lang="en-US" sz="17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165" y="5451178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139446" y="5960984"/>
            <a:ext cx="300561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Көчөттү жылына 2-3 жолу органикалык же минералдык жер семирткичтер менен азыктандыруу керек.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047" y="5335651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68709" y="5870267"/>
            <a:ext cx="300561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Курманын ашыкча бутактарын кыркып туруу керек, бул анын өсүшүнө жана жемиш берүүсүнө жакшы таасир этет.</a:t>
            </a:r>
            <a:endParaRPr lang="en-US" sz="1750" dirty="0"/>
          </a:p>
        </p:txBody>
      </p:sp>
      <p:sp>
        <p:nvSpPr>
          <p:cNvPr id="12" name="Text 5"/>
          <p:cNvSpPr/>
          <p:nvPr/>
        </p:nvSpPr>
        <p:spPr>
          <a:xfrm>
            <a:off x="10830997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10830997" y="6036945"/>
            <a:ext cx="300561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67772" y="1175455"/>
            <a:ext cx="73152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100" dirty="0" err="1"/>
              <a:t>Курма</a:t>
            </a:r>
            <a:r>
              <a:rPr lang="ru-RU" sz="2100" dirty="0"/>
              <a:t> </a:t>
            </a:r>
            <a:r>
              <a:rPr lang="ru-RU" sz="2100" dirty="0" err="1"/>
              <a:t>дарактары</a:t>
            </a:r>
            <a:r>
              <a:rPr lang="ru-RU" sz="2100" dirty="0"/>
              <a:t> </a:t>
            </a:r>
            <a:r>
              <a:rPr lang="ru-RU" sz="2100" dirty="0" err="1"/>
              <a:t>жакшы</a:t>
            </a:r>
            <a:r>
              <a:rPr lang="ru-RU" sz="2100" dirty="0"/>
              <a:t> </a:t>
            </a:r>
            <a:r>
              <a:rPr lang="ru-RU" sz="2100" dirty="0" err="1"/>
              <a:t>жетилүүсү</a:t>
            </a:r>
            <a:r>
              <a:rPr lang="ru-RU" sz="2100" dirty="0"/>
              <a:t> </a:t>
            </a:r>
            <a:r>
              <a:rPr lang="ru-RU" sz="2100" dirty="0" err="1"/>
              <a:t>жана</a:t>
            </a:r>
            <a:r>
              <a:rPr lang="ru-RU" sz="2100" dirty="0"/>
              <a:t> </a:t>
            </a:r>
            <a:r>
              <a:rPr lang="ru-RU" sz="2100" dirty="0" err="1"/>
              <a:t>мөмө</a:t>
            </a:r>
            <a:r>
              <a:rPr lang="ru-RU" sz="2100" dirty="0"/>
              <a:t> </a:t>
            </a:r>
            <a:r>
              <a:rPr lang="ru-RU" sz="2100" dirty="0" err="1"/>
              <a:t>берүүсү</a:t>
            </a:r>
            <a:r>
              <a:rPr lang="ru-RU" sz="2100" dirty="0"/>
              <a:t> </a:t>
            </a:r>
            <a:r>
              <a:rPr lang="ru-RU" sz="2100" dirty="0" err="1"/>
              <a:t>үчүн</a:t>
            </a:r>
            <a:r>
              <a:rPr lang="ru-RU" sz="2100" dirty="0"/>
              <a:t> </a:t>
            </a:r>
            <a:r>
              <a:rPr lang="ru-RU" sz="2100" dirty="0" err="1"/>
              <a:t>өзгөчө</a:t>
            </a:r>
            <a:r>
              <a:rPr lang="ru-RU" sz="2100" dirty="0"/>
              <a:t> </a:t>
            </a:r>
            <a:r>
              <a:rPr lang="ru-RU" sz="2100" dirty="0" err="1"/>
              <a:t>камкордукту</a:t>
            </a:r>
            <a:r>
              <a:rPr lang="ru-RU" sz="2100" dirty="0"/>
              <a:t> </a:t>
            </a:r>
            <a:r>
              <a:rPr lang="ru-RU" sz="2100" dirty="0" err="1"/>
              <a:t>талап</a:t>
            </a:r>
            <a:r>
              <a:rPr lang="ru-RU" sz="2100" dirty="0"/>
              <a:t> </a:t>
            </a:r>
            <a:r>
              <a:rPr lang="ru-RU" sz="2100" dirty="0" err="1"/>
              <a:t>кылган</a:t>
            </a:r>
            <a:r>
              <a:rPr lang="ru-RU" sz="2100" dirty="0"/>
              <a:t> </a:t>
            </a:r>
            <a:r>
              <a:rPr lang="ru-RU" sz="2100" dirty="0" err="1"/>
              <a:t>өсүмдүктөр</a:t>
            </a:r>
            <a:r>
              <a:rPr lang="ru-RU" sz="2100" dirty="0"/>
              <a:t>. </a:t>
            </a:r>
          </a:p>
          <a:p>
            <a:pPr algn="just"/>
            <a:r>
              <a:rPr lang="ru-RU" sz="2100" dirty="0" err="1"/>
              <a:t>Курма</a:t>
            </a:r>
            <a:r>
              <a:rPr lang="ru-RU" sz="2100" dirty="0"/>
              <a:t> </a:t>
            </a:r>
            <a:r>
              <a:rPr lang="ru-RU" sz="2100" dirty="0" err="1"/>
              <a:t>үчүн</a:t>
            </a:r>
            <a:r>
              <a:rPr lang="ru-RU" sz="2100" dirty="0"/>
              <a:t> </a:t>
            </a:r>
            <a:r>
              <a:rPr lang="ru-RU" sz="2100" dirty="0" err="1"/>
              <a:t>үзгүлтүксүз</a:t>
            </a:r>
            <a:r>
              <a:rPr lang="ru-RU" sz="2100" dirty="0"/>
              <a:t> </a:t>
            </a:r>
            <a:r>
              <a:rPr lang="ru-RU" sz="2100" dirty="0" err="1"/>
              <a:t>сугаруу</a:t>
            </a:r>
            <a:r>
              <a:rPr lang="ru-RU" sz="2100" dirty="0"/>
              <a:t> </a:t>
            </a:r>
            <a:r>
              <a:rPr lang="ru-RU" sz="2100" dirty="0" err="1"/>
              <a:t>өзгөчө</a:t>
            </a:r>
            <a:r>
              <a:rPr lang="ru-RU" sz="2100" dirty="0"/>
              <a:t> </a:t>
            </a:r>
            <a:r>
              <a:rPr lang="ru-RU" sz="2100" dirty="0" err="1"/>
              <a:t>кургак</a:t>
            </a:r>
            <a:r>
              <a:rPr lang="ru-RU" sz="2100" dirty="0"/>
              <a:t> </a:t>
            </a:r>
            <a:r>
              <a:rPr lang="ru-RU" sz="2100" dirty="0" err="1"/>
              <a:t>аба</a:t>
            </a:r>
            <a:r>
              <a:rPr lang="ru-RU" sz="2100" dirty="0"/>
              <a:t> </a:t>
            </a:r>
            <a:r>
              <a:rPr lang="ru-RU" sz="2100" dirty="0" err="1"/>
              <a:t>ырайында</a:t>
            </a:r>
            <a:r>
              <a:rPr lang="ru-RU" sz="2100" dirty="0"/>
              <a:t> </a:t>
            </a:r>
            <a:r>
              <a:rPr lang="ru-RU" sz="2100" dirty="0" err="1"/>
              <a:t>маанилүү</a:t>
            </a:r>
            <a:r>
              <a:rPr lang="ru-RU" sz="2100" dirty="0"/>
              <a:t>, бирок </a:t>
            </a:r>
            <a:r>
              <a:rPr lang="ru-RU" sz="2100" dirty="0" err="1"/>
              <a:t>суунун</a:t>
            </a:r>
            <a:r>
              <a:rPr lang="ru-RU" sz="2100" dirty="0"/>
              <a:t> </a:t>
            </a:r>
            <a:r>
              <a:rPr lang="ru-RU" sz="2100" dirty="0" err="1"/>
              <a:t>токтоп</a:t>
            </a:r>
            <a:r>
              <a:rPr lang="ru-RU" sz="2100" dirty="0"/>
              <a:t> </a:t>
            </a:r>
            <a:r>
              <a:rPr lang="ru-RU" sz="2100" dirty="0" err="1"/>
              <a:t>калуусуна</a:t>
            </a:r>
            <a:r>
              <a:rPr lang="ru-RU" sz="2100" dirty="0"/>
              <a:t> </a:t>
            </a:r>
            <a:r>
              <a:rPr lang="ru-RU" sz="2100" dirty="0" err="1"/>
              <a:t>жол</a:t>
            </a:r>
            <a:r>
              <a:rPr lang="ru-RU" sz="2100" dirty="0"/>
              <a:t> </a:t>
            </a:r>
            <a:r>
              <a:rPr lang="ru-RU" sz="2100" dirty="0" err="1"/>
              <a:t>бербөө</a:t>
            </a:r>
            <a:r>
              <a:rPr lang="ru-RU" sz="2100" dirty="0"/>
              <a:t> </a:t>
            </a:r>
            <a:r>
              <a:rPr lang="ru-RU" sz="2100" dirty="0" err="1"/>
              <a:t>керек</a:t>
            </a:r>
            <a:r>
              <a:rPr lang="ru-RU" sz="2100" dirty="0"/>
              <a:t>.</a:t>
            </a:r>
          </a:p>
          <a:p>
            <a:pPr algn="just"/>
            <a:r>
              <a:rPr lang="ru-RU" sz="2100" dirty="0" err="1"/>
              <a:t>Өсүмдүктүн</a:t>
            </a:r>
            <a:r>
              <a:rPr lang="ru-RU" sz="2100" dirty="0"/>
              <a:t> </a:t>
            </a:r>
            <a:r>
              <a:rPr lang="ru-RU" sz="2100" dirty="0" err="1"/>
              <a:t>алгачкы</a:t>
            </a:r>
            <a:r>
              <a:rPr lang="ru-RU" sz="2100" dirty="0"/>
              <a:t> </a:t>
            </a:r>
            <a:r>
              <a:rPr lang="ru-RU" sz="2100" dirty="0" err="1"/>
              <a:t>жылдарында</a:t>
            </a:r>
            <a:r>
              <a:rPr lang="ru-RU" sz="2100" dirty="0"/>
              <a:t> </a:t>
            </a:r>
            <a:r>
              <a:rPr lang="ru-RU" sz="2100" dirty="0" err="1"/>
              <a:t>жаш</a:t>
            </a:r>
            <a:r>
              <a:rPr lang="ru-RU" sz="2100" dirty="0"/>
              <a:t> </a:t>
            </a:r>
            <a:r>
              <a:rPr lang="ru-RU" sz="2100" dirty="0" err="1"/>
              <a:t>өсүмдүк</a:t>
            </a:r>
            <a:r>
              <a:rPr lang="ru-RU" sz="2100" dirty="0"/>
              <a:t> </a:t>
            </a:r>
            <a:r>
              <a:rPr lang="ru-RU" sz="2100" dirty="0" err="1"/>
              <a:t>үшүктөн</a:t>
            </a:r>
            <a:r>
              <a:rPr lang="ru-RU" sz="2100" dirty="0"/>
              <a:t> </a:t>
            </a:r>
            <a:r>
              <a:rPr lang="ru-RU" sz="2100" dirty="0" err="1"/>
              <a:t>коргоого</a:t>
            </a:r>
            <a:r>
              <a:rPr lang="ru-RU" sz="2100" dirty="0"/>
              <a:t> </a:t>
            </a:r>
            <a:r>
              <a:rPr lang="ru-RU" sz="2100" dirty="0" err="1"/>
              <a:t>муктаж</a:t>
            </a:r>
            <a:r>
              <a:rPr lang="ru-RU" sz="2100" dirty="0"/>
              <a:t>. </a:t>
            </a:r>
            <a:r>
              <a:rPr lang="ru-RU" sz="2100" dirty="0" err="1"/>
              <a:t>Ошондуктан</a:t>
            </a:r>
            <a:r>
              <a:rPr lang="ru-RU" sz="2100" dirty="0"/>
              <a:t> </a:t>
            </a:r>
            <a:r>
              <a:rPr lang="ru-RU" sz="2100" dirty="0" err="1"/>
              <a:t>суук</a:t>
            </a:r>
            <a:r>
              <a:rPr lang="ru-RU" sz="2100" dirty="0"/>
              <a:t> </a:t>
            </a:r>
            <a:r>
              <a:rPr lang="ru-RU" sz="2100" dirty="0" err="1"/>
              <a:t>аймактарда</a:t>
            </a:r>
            <a:r>
              <a:rPr lang="ru-RU" sz="2100" dirty="0"/>
              <a:t> </a:t>
            </a:r>
            <a:r>
              <a:rPr lang="ru-RU" sz="2100" dirty="0" err="1"/>
              <a:t>топуракты</a:t>
            </a:r>
            <a:r>
              <a:rPr lang="ru-RU" sz="2100" dirty="0"/>
              <a:t> </a:t>
            </a:r>
            <a:r>
              <a:rPr lang="ru-RU" sz="2100" dirty="0" err="1"/>
              <a:t>мулчалоо</a:t>
            </a:r>
            <a:r>
              <a:rPr lang="ru-RU" sz="2100" dirty="0"/>
              <a:t>, </a:t>
            </a:r>
            <a:r>
              <a:rPr lang="ru-RU" sz="2100" dirty="0" err="1"/>
              <a:t>жаш</a:t>
            </a:r>
            <a:r>
              <a:rPr lang="ru-RU" sz="2100" dirty="0"/>
              <a:t> </a:t>
            </a:r>
            <a:r>
              <a:rPr lang="ru-RU" sz="2100" dirty="0" err="1"/>
              <a:t>көчөттөрдү</a:t>
            </a:r>
            <a:r>
              <a:rPr lang="ru-RU" sz="2100" dirty="0"/>
              <a:t> </a:t>
            </a:r>
            <a:r>
              <a:rPr lang="ru-RU" sz="2100" dirty="0" err="1"/>
              <a:t>ороп</a:t>
            </a:r>
            <a:r>
              <a:rPr lang="ru-RU" sz="2100" dirty="0"/>
              <a:t> </a:t>
            </a:r>
            <a:r>
              <a:rPr lang="ru-RU" sz="2100" dirty="0" err="1"/>
              <a:t>чыгуу</a:t>
            </a:r>
            <a:r>
              <a:rPr lang="ru-RU" sz="2100" dirty="0"/>
              <a:t> зарыл.</a:t>
            </a:r>
          </a:p>
          <a:p>
            <a:pPr algn="just"/>
            <a:r>
              <a:rPr lang="ru-RU" sz="2100" dirty="0" err="1"/>
              <a:t>Курманы</a:t>
            </a:r>
            <a:r>
              <a:rPr lang="ru-RU" sz="2100" dirty="0"/>
              <a:t>  </a:t>
            </a:r>
            <a:r>
              <a:rPr lang="ru-RU" sz="2100" dirty="0" err="1"/>
              <a:t>бир</a:t>
            </a:r>
            <a:r>
              <a:rPr lang="ru-RU" sz="2100" dirty="0"/>
              <a:t> </a:t>
            </a:r>
            <a:r>
              <a:rPr lang="ru-RU" sz="2100" dirty="0" err="1"/>
              <a:t>жылдан</a:t>
            </a:r>
            <a:r>
              <a:rPr lang="ru-RU" sz="2100" dirty="0"/>
              <a:t> </a:t>
            </a:r>
            <a:r>
              <a:rPr lang="ru-RU" sz="2100" dirty="0" err="1"/>
              <a:t>кийин</a:t>
            </a:r>
            <a:r>
              <a:rPr lang="ru-RU" sz="2100" dirty="0"/>
              <a:t>  </a:t>
            </a:r>
            <a:r>
              <a:rPr lang="ru-RU" sz="2100" dirty="0" err="1"/>
              <a:t>аба</a:t>
            </a:r>
            <a:r>
              <a:rPr lang="ru-RU" sz="2100" dirty="0"/>
              <a:t> </a:t>
            </a:r>
            <a:r>
              <a:rPr lang="ru-RU" sz="2100" dirty="0" err="1"/>
              <a:t>ырайына</a:t>
            </a:r>
            <a:r>
              <a:rPr lang="ru-RU" sz="2100" dirty="0"/>
              <a:t> карата, </a:t>
            </a:r>
            <a:r>
              <a:rPr lang="ru-RU" sz="2100" dirty="0" err="1"/>
              <a:t>топурактын</a:t>
            </a:r>
            <a:r>
              <a:rPr lang="ru-RU" sz="2100" dirty="0"/>
              <a:t> </a:t>
            </a:r>
            <a:r>
              <a:rPr lang="ru-RU" sz="2100" dirty="0" err="1"/>
              <a:t>структурасына</a:t>
            </a:r>
            <a:r>
              <a:rPr lang="ru-RU" sz="2100" dirty="0"/>
              <a:t> </a:t>
            </a:r>
            <a:r>
              <a:rPr lang="ru-RU" sz="2100" dirty="0" err="1"/>
              <a:t>жараша</a:t>
            </a:r>
            <a:r>
              <a:rPr lang="ru-RU" sz="2100" dirty="0"/>
              <a:t> </a:t>
            </a:r>
            <a:r>
              <a:rPr lang="ru-RU" sz="2100" dirty="0" err="1"/>
              <a:t>сугаруу</a:t>
            </a:r>
            <a:r>
              <a:rPr lang="ru-RU" sz="2100" dirty="0"/>
              <a:t> </a:t>
            </a:r>
            <a:r>
              <a:rPr lang="ru-RU" sz="2100" dirty="0" err="1"/>
              <a:t>керек</a:t>
            </a:r>
            <a:r>
              <a:rPr lang="ru-RU" sz="2100" dirty="0"/>
              <a:t>. Ал </a:t>
            </a:r>
            <a:r>
              <a:rPr lang="ru-RU" sz="2100" dirty="0" err="1"/>
              <a:t>өтө</a:t>
            </a:r>
            <a:r>
              <a:rPr lang="ru-RU" sz="2100" dirty="0"/>
              <a:t> </a:t>
            </a:r>
            <a:r>
              <a:rPr lang="ru-RU" sz="2100" dirty="0" err="1"/>
              <a:t>көп</a:t>
            </a:r>
            <a:r>
              <a:rPr lang="ru-RU" sz="2100" dirty="0"/>
              <a:t> </a:t>
            </a:r>
            <a:r>
              <a:rPr lang="ru-RU" sz="2100" dirty="0" err="1"/>
              <a:t>нымдуулуктан</a:t>
            </a:r>
            <a:r>
              <a:rPr lang="ru-RU" sz="2100" dirty="0"/>
              <a:t> </a:t>
            </a:r>
            <a:r>
              <a:rPr lang="ru-RU" sz="2100" dirty="0" err="1"/>
              <a:t>жаман</a:t>
            </a:r>
            <a:r>
              <a:rPr lang="ru-RU" sz="2100" dirty="0"/>
              <a:t> </a:t>
            </a:r>
            <a:r>
              <a:rPr lang="ru-RU" sz="2100" dirty="0" err="1"/>
              <a:t>таасир</a:t>
            </a:r>
            <a:r>
              <a:rPr lang="ru-RU" sz="2100" dirty="0"/>
              <a:t> </a:t>
            </a:r>
            <a:r>
              <a:rPr lang="ru-RU" sz="2100" dirty="0" err="1"/>
              <a:t>алып</a:t>
            </a:r>
            <a:r>
              <a:rPr lang="ru-RU" sz="2100" dirty="0"/>
              <a:t>, </a:t>
            </a:r>
            <a:r>
              <a:rPr lang="ru-RU" sz="2100" dirty="0" err="1"/>
              <a:t>мөмө</a:t>
            </a:r>
            <a:r>
              <a:rPr lang="ru-RU" sz="2100" dirty="0"/>
              <a:t> </a:t>
            </a:r>
            <a:r>
              <a:rPr lang="ru-RU" sz="2100" dirty="0" err="1"/>
              <a:t>берүүнү</a:t>
            </a:r>
            <a:r>
              <a:rPr lang="ru-RU" sz="2100" dirty="0"/>
              <a:t> </a:t>
            </a:r>
            <a:r>
              <a:rPr lang="ru-RU" sz="2100" dirty="0" err="1"/>
              <a:t>начарлатышы</a:t>
            </a:r>
            <a:r>
              <a:rPr lang="ru-RU" sz="2100" dirty="0"/>
              <a:t> </a:t>
            </a:r>
            <a:r>
              <a:rPr lang="ru-RU" sz="2100" dirty="0" err="1"/>
              <a:t>мүмкүн</a:t>
            </a:r>
            <a:r>
              <a:rPr lang="ru-RU" sz="2100" dirty="0"/>
              <a:t>. </a:t>
            </a:r>
            <a:r>
              <a:rPr lang="ru-RU" sz="2100" dirty="0" err="1"/>
              <a:t>Сугаруу</a:t>
            </a:r>
            <a:r>
              <a:rPr lang="ru-RU" sz="2100" dirty="0"/>
              <a:t> </a:t>
            </a:r>
            <a:r>
              <a:rPr lang="ru-RU" sz="2100" dirty="0" err="1"/>
              <a:t>системасын</a:t>
            </a:r>
            <a:r>
              <a:rPr lang="ru-RU" sz="2100" dirty="0"/>
              <a:t> </a:t>
            </a:r>
            <a:r>
              <a:rPr lang="ru-RU" sz="2100" dirty="0" err="1"/>
              <a:t>туура</a:t>
            </a:r>
            <a:r>
              <a:rPr lang="ru-RU" sz="2100" dirty="0"/>
              <a:t> </a:t>
            </a:r>
            <a:r>
              <a:rPr lang="ru-RU" sz="2100" dirty="0" err="1"/>
              <a:t>уюштуруу</a:t>
            </a:r>
            <a:r>
              <a:rPr lang="ru-RU" sz="2100" dirty="0"/>
              <a:t> </a:t>
            </a:r>
            <a:r>
              <a:rPr lang="ru-RU" sz="2100" dirty="0" err="1"/>
              <a:t>керек</a:t>
            </a:r>
            <a:r>
              <a:rPr lang="ru-RU" sz="2100" dirty="0"/>
              <a:t>, </a:t>
            </a:r>
            <a:r>
              <a:rPr lang="ru-RU" sz="2100" dirty="0" err="1"/>
              <a:t>өзгөчө</a:t>
            </a:r>
            <a:r>
              <a:rPr lang="ru-RU" sz="2100" dirty="0"/>
              <a:t> </a:t>
            </a:r>
            <a:r>
              <a:rPr lang="ru-RU" sz="2100" dirty="0" err="1"/>
              <a:t>жаш</a:t>
            </a:r>
            <a:r>
              <a:rPr lang="ru-RU" sz="2100" dirty="0"/>
              <a:t> </a:t>
            </a:r>
            <a:r>
              <a:rPr lang="ru-RU" sz="2100" dirty="0" err="1"/>
              <a:t>көчөттөргө</a:t>
            </a:r>
            <a:r>
              <a:rPr lang="ru-RU" sz="2100" dirty="0"/>
              <a:t> </a:t>
            </a:r>
            <a:r>
              <a:rPr lang="ru-RU" sz="2100" dirty="0" err="1"/>
              <a:t>тамчылатып</a:t>
            </a:r>
            <a:r>
              <a:rPr lang="ru-RU" sz="2100" dirty="0"/>
              <a:t> </a:t>
            </a:r>
            <a:r>
              <a:rPr lang="ru-RU" sz="2100" dirty="0" err="1"/>
              <a:t>сугаруу</a:t>
            </a:r>
            <a:r>
              <a:rPr lang="ru-RU" sz="2100" dirty="0"/>
              <a:t> </a:t>
            </a:r>
            <a:r>
              <a:rPr lang="ru-RU" sz="2100" dirty="0" err="1"/>
              <a:t>системасын</a:t>
            </a:r>
            <a:r>
              <a:rPr lang="ru-RU" sz="2100" dirty="0"/>
              <a:t> </a:t>
            </a:r>
            <a:r>
              <a:rPr lang="ru-RU" sz="2100" dirty="0" err="1"/>
              <a:t>орнотуу</a:t>
            </a:r>
            <a:r>
              <a:rPr lang="ru-RU" sz="2100" dirty="0"/>
              <a:t> </a:t>
            </a:r>
            <a:r>
              <a:rPr lang="ru-RU" sz="2100" dirty="0" err="1"/>
              <a:t>жакшы</a:t>
            </a:r>
            <a:r>
              <a:rPr lang="ru-RU" sz="2100" dirty="0"/>
              <a:t> </a:t>
            </a:r>
            <a:r>
              <a:rPr lang="ru-RU" sz="2100" dirty="0" err="1"/>
              <a:t>натыйжасын</a:t>
            </a:r>
            <a:r>
              <a:rPr lang="ru-RU" sz="2100" dirty="0"/>
              <a:t> берет.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1461" y="672661"/>
            <a:ext cx="3381853" cy="415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96769" y="182209"/>
            <a:ext cx="7556421" cy="831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ky-KG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ИЛДЕТТЕРИ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816964" y="1506805"/>
            <a:ext cx="5258015" cy="3590915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ky-KG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5154216" y="2816366"/>
            <a:ext cx="3195995" cy="113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30430" y="5258231"/>
            <a:ext cx="5244549" cy="2295524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606574" y="53879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Алдын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</a:t>
            </a:r>
            <a:r>
              <a:rPr lang="en-US" sz="22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луу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391317" y="596283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Дарактын</a:t>
            </a: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ky-KG" sz="20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илдеттерден </a:t>
            </a:r>
            <a:r>
              <a:rPr lang="en-US" sz="20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коргоо</a:t>
            </a:r>
            <a:r>
              <a:rPr lang="en-US" sz="20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үчүн, ага туура кам көрүү керек.</a:t>
            </a:r>
            <a:endParaRPr lang="en-US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29710" y="2169582"/>
            <a:ext cx="46771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Боз</a:t>
            </a:r>
            <a:r>
              <a:rPr lang="ru-RU" sz="2000" b="1" dirty="0"/>
              <a:t> </a:t>
            </a:r>
            <a:r>
              <a:rPr lang="ru-RU" sz="2000" b="1" dirty="0" err="1"/>
              <a:t>чирик</a:t>
            </a:r>
            <a:r>
              <a:rPr lang="ru-RU" sz="2000" b="1" dirty="0"/>
              <a:t> </a:t>
            </a:r>
            <a:r>
              <a:rPr lang="ru-RU" sz="2000" b="1" dirty="0" err="1" smtClean="0"/>
              <a:t>илдети</a:t>
            </a:r>
            <a:endParaRPr lang="ru-RU" sz="2000" b="1" dirty="0" smtClean="0"/>
          </a:p>
          <a:p>
            <a:r>
              <a:rPr lang="ru-RU" sz="2000" dirty="0" err="1" smtClean="0"/>
              <a:t>Мөмөсү</a:t>
            </a:r>
            <a:r>
              <a:rPr lang="ru-RU" sz="2000" dirty="0" smtClean="0"/>
              <a:t> </a:t>
            </a:r>
            <a:r>
              <a:rPr lang="ru-RU" sz="2000" dirty="0" err="1" smtClean="0"/>
              <a:t>туура</a:t>
            </a:r>
            <a:r>
              <a:rPr lang="ru-RU" sz="2000" dirty="0" smtClean="0"/>
              <a:t> </a:t>
            </a:r>
            <a:r>
              <a:rPr lang="ru-RU" sz="2000" dirty="0" err="1" smtClean="0"/>
              <a:t>эмес</a:t>
            </a:r>
            <a:r>
              <a:rPr lang="ru-RU" sz="2000" dirty="0" smtClean="0"/>
              <a:t> </a:t>
            </a:r>
            <a:r>
              <a:rPr lang="ru-RU" sz="2000" dirty="0" err="1" smtClean="0"/>
              <a:t>шарттарда</a:t>
            </a:r>
            <a:r>
              <a:rPr lang="ru-RU" sz="2000" dirty="0" smtClean="0"/>
              <a:t> </a:t>
            </a:r>
            <a:r>
              <a:rPr lang="ru-RU" sz="2000" dirty="0" err="1" smtClean="0"/>
              <a:t>сакталгандыктан</a:t>
            </a:r>
            <a:r>
              <a:rPr lang="ru-RU" sz="2000" dirty="0" smtClean="0"/>
              <a:t>, </a:t>
            </a:r>
            <a:r>
              <a:rPr lang="ru-RU" sz="2000" dirty="0" err="1" smtClean="0"/>
              <a:t>мөмөлөрүн</a:t>
            </a:r>
            <a:r>
              <a:rPr lang="ru-RU" sz="2000" dirty="0" smtClean="0"/>
              <a:t>, </a:t>
            </a:r>
            <a:r>
              <a:rPr lang="ru-RU" sz="2000" dirty="0" err="1" smtClean="0"/>
              <a:t>сабактарын</a:t>
            </a:r>
            <a:r>
              <a:rPr lang="ru-RU" sz="2000" dirty="0" smtClean="0"/>
              <a:t> </a:t>
            </a:r>
            <a:r>
              <a:rPr lang="ru-RU" sz="2000" dirty="0" err="1" smtClean="0"/>
              <a:t>жабыркатат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ky-KG" sz="2000" b="1" dirty="0" smtClean="0"/>
              <a:t>Антракноз</a:t>
            </a:r>
          </a:p>
          <a:p>
            <a:r>
              <a:rPr lang="ky-KG" sz="2000" dirty="0"/>
              <a:t>мөмөлөрдө кара тактар пайда кылуучу грибоктук ооруу</a:t>
            </a:r>
            <a:endParaRPr lang="ru-RU" sz="2000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019000" y="3767690"/>
            <a:ext cx="34228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83" y="971773"/>
            <a:ext cx="3736428" cy="36891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83" y="4820534"/>
            <a:ext cx="3736428" cy="3256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97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484217" y="319434"/>
            <a:ext cx="7556421" cy="720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ky-KG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</a:t>
            </a:r>
            <a:r>
              <a:rPr lang="en-US" sz="44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ыянкечтер</a:t>
            </a:r>
            <a:r>
              <a:rPr lang="ky-KG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и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1028224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ky-KG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53660" y="1357541"/>
            <a:ext cx="4661115" cy="3476117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707313" y="1699381"/>
            <a:ext cx="3195995" cy="113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ky-KG" sz="1750" b="1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Кенелер</a:t>
            </a:r>
          </a:p>
          <a:p>
            <a:pPr marL="0" indent="0">
              <a:lnSpc>
                <a:spcPts val="2850"/>
              </a:lnSpc>
              <a:buNone/>
            </a:pPr>
            <a:r>
              <a:rPr lang="ky-KG" sz="1750" dirty="0" smtClean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Жалбырактын арткы бетинде</a:t>
            </a:r>
          </a:p>
          <a:p>
            <a:pPr marL="0" indent="0">
              <a:lnSpc>
                <a:spcPts val="2850"/>
              </a:lnSpc>
              <a:buNone/>
            </a:pPr>
            <a:r>
              <a:rPr lang="ky-KG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ж</a:t>
            </a:r>
            <a:r>
              <a:rPr lang="ky-KG" sz="1750" dirty="0" smtClean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айгашып, ширесин сорот</a:t>
            </a:r>
          </a:p>
          <a:p>
            <a:pPr marL="0" indent="0">
              <a:lnSpc>
                <a:spcPts val="2850"/>
              </a:lnSpc>
              <a:buNone/>
            </a:pPr>
            <a:r>
              <a:rPr lang="ky-KG" sz="1750" dirty="0" smtClean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endParaRPr lang="ky-KG" sz="1750" dirty="0" smtClean="0">
              <a:solidFill>
                <a:srgbClr val="403C4E"/>
              </a:solidFill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ky-KG" sz="1750" b="1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Калканчалар</a:t>
            </a:r>
          </a:p>
          <a:p>
            <a:pPr marL="0" indent="0">
              <a:buNone/>
            </a:pPr>
            <a:r>
              <a:rPr lang="ky-KG" sz="1750" dirty="0" smtClean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Дарактын бүчүрлөрүндө, бутактарында колонияларды түзүп, ширесин сорот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43997" y="5248117"/>
            <a:ext cx="3922625" cy="2086969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431387" y="53671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Алдын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</a:t>
            </a:r>
            <a:r>
              <a:rPr lang="en-US" sz="22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луу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707313" y="5927152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Дарактын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зыянкечтерден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коргоо үчүн, ага туура кам көрүү керек.</a:t>
            </a:r>
            <a:endParaRPr lang="en-US" sz="1750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019000" y="3767690"/>
            <a:ext cx="34228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Рисунок 19" descr="D:\Nodelete\Рабочий стол\Курма\Жоргомуш кене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03" y="1368175"/>
            <a:ext cx="3880287" cy="21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26" y="1357540"/>
            <a:ext cx="3840667" cy="218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372" y="4362252"/>
            <a:ext cx="3704397" cy="254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677" y="4346907"/>
            <a:ext cx="3861904" cy="2558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117" y="635895"/>
            <a:ext cx="5486400" cy="74413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447" y="674013"/>
            <a:ext cx="7703106" cy="1286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Жетилген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0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урма</a:t>
            </a:r>
            <a:r>
              <a:rPr lang="en-US" sz="40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</a:t>
            </a:r>
            <a:r>
              <a:rPr lang="en-US" sz="40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арагына</a:t>
            </a:r>
            <a:r>
              <a:rPr lang="en-US" sz="40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0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ам</a:t>
            </a:r>
            <a:r>
              <a:rPr lang="en-US" sz="40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</a:t>
            </a:r>
            <a:r>
              <a:rPr lang="en-US" sz="40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өрүү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951905" y="2269093"/>
            <a:ext cx="22860" cy="5286375"/>
          </a:xfrm>
          <a:prstGeom prst="roundRect">
            <a:avLst>
              <a:gd name="adj" fmla="val 378194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160562" y="2720578"/>
            <a:ext cx="617458" cy="22860"/>
          </a:xfrm>
          <a:prstGeom prst="roundRect">
            <a:avLst>
              <a:gd name="adj" fmla="val 378194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720388" y="2500551"/>
            <a:ext cx="463034" cy="463034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97481" y="2539067"/>
            <a:ext cx="308729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981200" y="2474833"/>
            <a:ext cx="2573060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Сугаруу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981200" y="2919889"/>
            <a:ext cx="6442353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 дарагы кургакчылыкка чыдамдуу болгону менен, аны мезгил-мезгили менен сугарып туруу керек.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60562" y="4441508"/>
            <a:ext cx="617458" cy="22860"/>
          </a:xfrm>
          <a:prstGeom prst="roundRect">
            <a:avLst>
              <a:gd name="adj" fmla="val 378194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20388" y="4221480"/>
            <a:ext cx="463034" cy="463034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97481" y="4259997"/>
            <a:ext cx="308729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1981200" y="4195763"/>
            <a:ext cx="2573060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Жер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2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</a:t>
            </a:r>
            <a:r>
              <a:rPr lang="en-US" sz="2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емирткич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981200" y="4640818"/>
            <a:ext cx="6442353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Жер семирткичтерди күзүндө жана жазында берүү керек. Азоттуу жер семирткичтер жалбырактардын өсүшүнө, фосфор жана калий жемиштердин бышышына жакшы таасир этет.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60562" y="6491764"/>
            <a:ext cx="617458" cy="22860"/>
          </a:xfrm>
          <a:prstGeom prst="roundRect">
            <a:avLst>
              <a:gd name="adj" fmla="val 378194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720388" y="6271736"/>
            <a:ext cx="463034" cy="463034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97481" y="6310253"/>
            <a:ext cx="308729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1981200" y="6246019"/>
            <a:ext cx="2573060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Кыркып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ky-KG" sz="2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</a:t>
            </a:r>
            <a:r>
              <a:rPr lang="en-US" sz="2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уруу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981200" y="6691074"/>
            <a:ext cx="6442353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Курма дарагын кыркып туруу анын өсүшүн жана жемиш берүүсүн жөнгө салат.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965</Words>
  <Application>Microsoft Office PowerPoint</Application>
  <PresentationFormat>Произвольный</PresentationFormat>
  <Paragraphs>117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Merriweather Bold</vt:lpstr>
      <vt:lpstr>Courier New</vt:lpstr>
      <vt:lpstr>Open Sans Bold</vt:lpstr>
      <vt:lpstr>Calibri</vt:lpstr>
      <vt:lpstr>Arial</vt:lpstr>
      <vt:lpstr>Times New Roman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17</cp:revision>
  <dcterms:created xsi:type="dcterms:W3CDTF">2025-03-10T09:51:39Z</dcterms:created>
  <dcterms:modified xsi:type="dcterms:W3CDTF">2025-03-10T12:25:06Z</dcterms:modified>
</cp:coreProperties>
</file>