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Бактарды интеграциялык жол менен коргоо.июль 2008. ТЕS борбору</a:t>
            </a:r>
            <a:endParaRPr lang="en-US" sz="1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move the slide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Разработано:  Жусубалиев Абдыталып</a:t>
            </a:r>
            <a:endParaRPr lang="en-US" sz="1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1662B0-09D9-49E3-8FA8-CEB71821398E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339319-4B71-4C7D-9C19-F839D5818D3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185654-5651-459F-8776-82F057B18BF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45EF2F-8F96-42A8-A69E-413590F94B3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E1495A-2238-499B-ABA4-B6C6316C8BBA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2CCCC4-D78D-4D47-82CB-44BAB5CDD83A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11C850-C57E-4E68-B2AD-7014A1254BDA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17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2BAB99-73B4-4849-9BC8-4C7B44CD1C2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21</a:t>
            </a:fld>
            <a:endParaRPr lang="en-US" sz="12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028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44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2320" y="182520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44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2320" y="4098240"/>
            <a:ext cx="2539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88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0280" y="409824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33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0280" y="1825200"/>
            <a:ext cx="384876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88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33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171360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514080" lvl="1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857160" lvl="2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199880" lvl="3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542960" lvl="4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542960" lvl="5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542960" lvl="6" indent="-171360"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E7E6E6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ACF43D-997E-4DA3-8D27-A35CDD6BE56C}" type="slidenum">
              <a:rPr lang="de-DE" sz="9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90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y.wikipedia.org/wiki/&#1041;&#1091;&#1088;&#1093;&#1072;&#1088;&#1076;&#1090;_&#1088;&#1077;&#1085;&#1077;&#1090;&#1080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y.wikipedia.org/wiki/&#1056;&#1072;&#1096;&#1080;&#1076;&#1072;_&#1072;&#1083;&#1084;&#1072;&#1089;&#1099;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92310" y="1649982"/>
            <a:ext cx="4911473" cy="217037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1" strike="noStrike" spc="-1" dirty="0">
                <a:solidFill>
                  <a:srgbClr val="2D8B41"/>
                </a:solidFill>
                <a:latin typeface="Verdana"/>
                <a:ea typeface="Verdana"/>
              </a:rPr>
              <a:t>Обучение</a:t>
            </a:r>
            <a:r>
              <a:rPr lang="en-US" sz="3200" b="1" strike="noStrike" spc="-1" dirty="0">
                <a:solidFill>
                  <a:srgbClr val="2D8B41"/>
                </a:solidFill>
                <a:latin typeface="Verdana"/>
                <a:ea typeface="Verdana"/>
              </a:rPr>
              <a:t> </a:t>
            </a:r>
            <a:endParaRPr lang="ru-RU" sz="3200" b="1" strike="noStrike" spc="-1" dirty="0">
              <a:solidFill>
                <a:srgbClr val="2D8B41"/>
              </a:solidFill>
              <a:latin typeface="Verdana"/>
              <a:ea typeface="Verdana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1" strike="noStrike" spc="-1" dirty="0">
                <a:solidFill>
                  <a:srgbClr val="2D8B41"/>
                </a:solidFill>
                <a:latin typeface="Verdana"/>
                <a:ea typeface="Verdana"/>
              </a:rPr>
              <a:t>агротехнологии</a:t>
            </a:r>
            <a:endParaRPr lang="en-US" sz="3200" b="1" strike="noStrike" spc="-1" dirty="0">
              <a:solidFill>
                <a:srgbClr val="2D8B41"/>
              </a:solidFill>
              <a:latin typeface="Verdana"/>
              <a:ea typeface="Verdana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1" strike="noStrike" spc="-1" dirty="0">
                <a:solidFill>
                  <a:srgbClr val="2D8B41"/>
                </a:solidFill>
                <a:latin typeface="Verdana"/>
                <a:ea typeface="Verdana"/>
              </a:rPr>
              <a:t>выращивания </a:t>
            </a:r>
            <a:endParaRPr lang="en-US" sz="3200" b="1" strike="noStrike" spc="-1" dirty="0">
              <a:solidFill>
                <a:srgbClr val="2D8B41"/>
              </a:solidFill>
              <a:latin typeface="Verdana"/>
              <a:ea typeface="Verdana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1" strike="noStrike" spc="-1" dirty="0">
                <a:solidFill>
                  <a:srgbClr val="2D8B41"/>
                </a:solidFill>
                <a:latin typeface="Verdana"/>
                <a:ea typeface="Verdana"/>
              </a:rPr>
              <a:t>яблок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395280" y="5373720"/>
            <a:ext cx="4427640" cy="83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88000"/>
          </a:bodyPr>
          <a:lstStyle/>
          <a:p>
            <a:pPr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Verdana"/>
                <a:ea typeface="Verdana"/>
              </a:rPr>
              <a:t>ООО «АгроЛид»</a:t>
            </a:r>
            <a:endParaRPr lang="en-US" sz="2400" b="0" strike="noStrike" spc="-1">
              <a:solidFill>
                <a:srgbClr val="E7E6E6"/>
              </a:solidFill>
              <a:latin typeface="Arial"/>
            </a:endParaRPr>
          </a:p>
          <a:p>
            <a:pPr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Verdana"/>
                <a:ea typeface="Verdana"/>
              </a:rPr>
              <a:t>Март 2025 г.</a:t>
            </a:r>
            <a:endParaRPr lang="en-US" sz="2400" b="0" strike="noStrike" spc="-1">
              <a:solidFill>
                <a:srgbClr val="E7E6E6"/>
              </a:solidFill>
              <a:latin typeface="Arial"/>
            </a:endParaRPr>
          </a:p>
        </p:txBody>
      </p:sp>
      <p:pic>
        <p:nvPicPr>
          <p:cNvPr id="50" name="Google Shape;89;p1"/>
          <p:cNvPicPr/>
          <p:nvPr/>
        </p:nvPicPr>
        <p:blipFill>
          <a:blip r:embed="rId3"/>
          <a:stretch/>
        </p:blipFill>
        <p:spPr>
          <a:xfrm>
            <a:off x="826920" y="549360"/>
            <a:ext cx="1832040" cy="47772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91;p1" descr="사단법인 굿네이버스 인터내셔날 퍼블릭용 영문 가로형 B(color-cmyk)"/>
          <p:cNvPicPr/>
          <p:nvPr/>
        </p:nvPicPr>
        <p:blipFill>
          <a:blip r:embed="rId4"/>
          <a:stretch/>
        </p:blipFill>
        <p:spPr>
          <a:xfrm>
            <a:off x="3641760" y="520560"/>
            <a:ext cx="2057400" cy="46044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5"/>
          <p:cNvPicPr/>
          <p:nvPr/>
        </p:nvPicPr>
        <p:blipFill>
          <a:blip r:embed="rId5"/>
          <a:stretch/>
        </p:blipFill>
        <p:spPr>
          <a:xfrm>
            <a:off x="6697800" y="54000"/>
            <a:ext cx="1477800" cy="998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"/>
          <p:cNvPicPr/>
          <p:nvPr/>
        </p:nvPicPr>
        <p:blipFill>
          <a:blip r:embed="rId6"/>
          <a:stretch/>
        </p:blipFill>
        <p:spPr>
          <a:xfrm>
            <a:off x="5219640" y="1989000"/>
            <a:ext cx="3600360" cy="4143600"/>
          </a:xfrm>
          <a:prstGeom prst="rect">
            <a:avLst/>
          </a:prstGeom>
          <a:ln w="0">
            <a:noFill/>
          </a:ln>
        </p:spPr>
      </p:pic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109100" y="1373292"/>
            <a:ext cx="383210" cy="246221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endParaRPr lang="en-US" sz="10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/>
          <p:cNvPicPr/>
          <p:nvPr/>
        </p:nvPicPr>
        <p:blipFill>
          <a:blip r:embed="rId2"/>
          <a:srcRect t="20008" b="51024"/>
          <a:stretch/>
        </p:blipFill>
        <p:spPr>
          <a:xfrm>
            <a:off x="250920" y="1484280"/>
            <a:ext cx="8642160" cy="338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/>
          <p:nvPr/>
        </p:nvPicPr>
        <p:blipFill>
          <a:blip r:embed="rId2"/>
          <a:srcRect t="19323" b="23224"/>
          <a:stretch/>
        </p:blipFill>
        <p:spPr>
          <a:xfrm>
            <a:off x="539640" y="404640"/>
            <a:ext cx="8064720" cy="565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/>
          <p:nvPr/>
        </p:nvPicPr>
        <p:blipFill>
          <a:blip r:embed="rId2"/>
          <a:srcRect t="24012" b="30315"/>
          <a:stretch/>
        </p:blipFill>
        <p:spPr>
          <a:xfrm>
            <a:off x="395280" y="260280"/>
            <a:ext cx="8472600" cy="619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1413000"/>
            <a:ext cx="8305920" cy="331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2.</a:t>
            </a:r>
            <a:r>
              <a:rPr lang="ky-KG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Саженцы и их значение</a:t>
            </a:r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62309" y="549360"/>
            <a:ext cx="8105251" cy="930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Выбор правильного саженца яблони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28588" y="2318941"/>
            <a:ext cx="8247487" cy="2838848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8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Выращивайте яблоки.</a:t>
            </a:r>
            <a:r>
              <a:rPr lang="ru-RU" sz="28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 </a:t>
            </a:r>
            <a:r>
              <a:rPr lang="ky-KG" sz="28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Выбирать нужно тщательно, учитывая разнообразие и      качество.</a:t>
            </a:r>
            <a:r>
              <a:rPr lang="en-US" sz="28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800" spc="-1" dirty="0">
                <a:solidFill>
                  <a:srgbClr val="000000"/>
                </a:solidFill>
                <a:latin typeface="Verdana"/>
                <a:ea typeface="Verdana"/>
              </a:rPr>
              <a:t>Обьязательно</a:t>
            </a:r>
            <a:r>
              <a:rPr lang="ky-KG" sz="28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должен быть использован</a:t>
            </a:r>
            <a:r>
              <a:rPr lang="ru-RU" sz="2800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8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саженцы с сертификато</a:t>
            </a:r>
            <a:r>
              <a:rPr lang="ru-RU" sz="2800" spc="-1" dirty="0">
                <a:solidFill>
                  <a:srgbClr val="000000"/>
                </a:solidFill>
                <a:latin typeface="Verdana"/>
                <a:ea typeface="Verdana"/>
              </a:rPr>
              <a:t>м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68360" y="189000"/>
            <a:ext cx="8066160" cy="1295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Соблюдайте расстояние между        деревьями.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82760" y="1700280"/>
            <a:ext cx="4665600" cy="244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Они не должны мешать друг</a:t>
            </a:r>
            <a:r>
              <a:rPr lang="ru-RU" sz="2000" spc="-1" dirty="0">
                <a:solidFill>
                  <a:srgbClr val="000000"/>
                </a:solidFill>
                <a:latin typeface="Verdana"/>
                <a:ea typeface="Verdana"/>
              </a:rPr>
              <a:t>  </a:t>
            </a: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другу.</a:t>
            </a:r>
            <a:r>
              <a:rPr lang="en-US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Быстрое созревание и быстрое плодоношение деревьев</a:t>
            </a:r>
            <a:r>
              <a:rPr lang="en-US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Урожайность каждый год</a:t>
            </a:r>
            <a:r>
              <a:rPr lang="en-US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Способствует повышению       качества медицинской помощи</a:t>
            </a:r>
            <a:r>
              <a:rPr lang="en-US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5448240" y="1844640"/>
            <a:ext cx="3079800" cy="307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95280" y="259920"/>
            <a:ext cx="8291520" cy="1569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Посадка новых видов карликовых     деревьев</a:t>
            </a:r>
            <a:br>
              <a:rPr dirty="0"/>
            </a:b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0" y="1685813"/>
            <a:ext cx="4686480" cy="3143361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Получение большего      урожая с меньшей          площади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Низкие человеческие     усилия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Качество в защите садов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7" descr="images (6)"/>
          <p:cNvPicPr/>
          <p:nvPr/>
        </p:nvPicPr>
        <p:blipFill>
          <a:blip r:embed="rId2"/>
          <a:stretch/>
        </p:blipFill>
        <p:spPr>
          <a:xfrm>
            <a:off x="4807080" y="4049640"/>
            <a:ext cx="4216320" cy="242568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" descr="images (10)"/>
          <p:cNvPicPr/>
          <p:nvPr/>
        </p:nvPicPr>
        <p:blipFill>
          <a:blip r:embed="rId3"/>
          <a:stretch/>
        </p:blipFill>
        <p:spPr>
          <a:xfrm>
            <a:off x="4807080" y="1387440"/>
            <a:ext cx="4168800" cy="254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1052640"/>
            <a:ext cx="8305920" cy="280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br/>
            <a:br/>
            <a:r>
              <a:rPr lang="ru-RU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3.</a:t>
            </a:r>
            <a:r>
              <a:rPr lang="ky-KG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Правильная обрезка</a:t>
            </a:r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23640" y="189000"/>
            <a:ext cx="8893080" cy="1441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Продвинутые методы обрезки деревьев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0" y="1484279"/>
            <a:ext cx="5197320" cy="4602195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Обрезка деревьев и методы их     обработки начинаются еще до      посадки.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Правильный выбор саженцев, внимание к фитосанитарному</a:t>
            </a:r>
            <a:r>
              <a:rPr lang="ru-RU" sz="2000" spc="-1" dirty="0">
                <a:solidFill>
                  <a:srgbClr val="000000"/>
                </a:solidFill>
                <a:latin typeface="Verdana"/>
                <a:ea typeface="Verdana"/>
              </a:rPr>
              <a:t>           </a:t>
            </a: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состоянию и плановая посадка.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Соблюдайте правила правильного ухода.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5" descr="images (33)"/>
          <p:cNvPicPr/>
          <p:nvPr/>
        </p:nvPicPr>
        <p:blipFill>
          <a:blip r:embed="rId2"/>
          <a:srcRect b="14632"/>
          <a:stretch/>
        </p:blipFill>
        <p:spPr>
          <a:xfrm>
            <a:off x="5364000" y="5073480"/>
            <a:ext cx="2594160" cy="17035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6" descr="images (17)"/>
          <p:cNvPicPr/>
          <p:nvPr/>
        </p:nvPicPr>
        <p:blipFill>
          <a:blip r:embed="rId3"/>
          <a:srcRect t="13287" b="15841"/>
          <a:stretch/>
        </p:blipFill>
        <p:spPr>
          <a:xfrm>
            <a:off x="5197320" y="3344760"/>
            <a:ext cx="3622680" cy="170352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7" descr="images (60)"/>
          <p:cNvPicPr/>
          <p:nvPr/>
        </p:nvPicPr>
        <p:blipFill>
          <a:blip r:embed="rId4"/>
          <a:stretch/>
        </p:blipFill>
        <p:spPr>
          <a:xfrm>
            <a:off x="5811840" y="1316160"/>
            <a:ext cx="3008160" cy="182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2920" y="-12600"/>
            <a:ext cx="820908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Обрезка деревьев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77360" y="1233360"/>
            <a:ext cx="7993080" cy="266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Обрезку саженцев обычных деревьев необходимо проводить в день посадки.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Саженцы деревьев интенсивного типа не следует обрезать.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Высаженная в саду рассада требует немедленной дезинфекции и обработки.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4" descr="74"/>
          <p:cNvPicPr/>
          <p:nvPr/>
        </p:nvPicPr>
        <p:blipFill>
          <a:blip r:embed="rId2"/>
          <a:stretch/>
        </p:blipFill>
        <p:spPr>
          <a:xfrm>
            <a:off x="9360" y="4292640"/>
            <a:ext cx="3025800" cy="208908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3"/>
          <p:cNvSpPr/>
          <p:nvPr/>
        </p:nvSpPr>
        <p:spPr>
          <a:xfrm rot="6455400">
            <a:off x="10939320" y="4514760"/>
            <a:ext cx="641160" cy="169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Picture 8" descr="images (100)"/>
          <p:cNvPicPr/>
          <p:nvPr/>
        </p:nvPicPr>
        <p:blipFill>
          <a:blip r:embed="rId3"/>
          <a:stretch/>
        </p:blipFill>
        <p:spPr>
          <a:xfrm>
            <a:off x="3117960" y="4437000"/>
            <a:ext cx="2720880" cy="194472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" descr="images (81)"/>
          <p:cNvPicPr/>
          <p:nvPr/>
        </p:nvPicPr>
        <p:blipFill>
          <a:blip r:embed="rId4"/>
          <a:stretch/>
        </p:blipFill>
        <p:spPr>
          <a:xfrm>
            <a:off x="5991120" y="4437000"/>
            <a:ext cx="3117960" cy="194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38200" y="2363638"/>
            <a:ext cx="8605800" cy="3944641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 Кыргызстане произрастает более 23 сортов яблок (</a:t>
            </a:r>
            <a:r>
              <a:rPr lang="ru-RU" sz="2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3"/>
              </a:rPr>
              <a:t>Рената </a:t>
            </a:r>
            <a:r>
              <a:rPr lang="ru-RU" sz="2400" b="0" u="sng" strike="noStrike" spc="-1" dirty="0" err="1">
                <a:solidFill>
                  <a:srgbClr val="0563C1"/>
                </a:solidFill>
                <a:uFillTx/>
                <a:latin typeface="Verdana"/>
                <a:ea typeface="Verdana"/>
                <a:hlinkClick r:id="rId3"/>
              </a:rPr>
              <a:t>Буркхардта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,</a:t>
            </a:r>
            <a:r>
              <a:rPr lang="ru-RU" sz="2400" b="0" u="sng" strike="noStrike" spc="-1" dirty="0" err="1">
                <a:solidFill>
                  <a:srgbClr val="0563C1"/>
                </a:solidFill>
                <a:uFillTx/>
                <a:latin typeface="Verdana"/>
                <a:ea typeface="Verdana"/>
                <a:hlinkClick r:id="rId4"/>
              </a:rPr>
              <a:t>Рашида</a:t>
            </a:r>
            <a:r>
              <a:rPr lang="ru-RU" sz="2400" b="0" u="sng" strike="noStrike" spc="-1" dirty="0">
                <a:solidFill>
                  <a:srgbClr val="000000"/>
                </a:solidFill>
                <a:latin typeface="Verdana"/>
                <a:ea typeface="Verdan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Уэлси,</a:t>
            </a:r>
          </a:p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Киргизское село, округ Симиренко и т.д.) </a:t>
            </a:r>
          </a:p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районированы.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 зависимости от стадии созревания различают        летние, осенние и зимние сорта,  выращивают их   методом прививки.</a:t>
            </a:r>
          </a:p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Выращенные из семян виды используются в </a:t>
            </a:r>
          </a:p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селекции.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Вредители яблони: яблочные вредители ,тля </a:t>
            </a:r>
          </a:p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яблони, яблоневый огневка и др.</a:t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Заболевания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парша яблони, плодовая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гниль</a:t>
            </a:r>
            <a:r>
              <a:rPr lang="ru-RU" sz="2400" spc="-1" dirty="0" err="1">
                <a:solidFill>
                  <a:srgbClr val="000000"/>
                </a:solidFill>
                <a:latin typeface="Verdana"/>
                <a:ea typeface="Verdana"/>
              </a:rPr>
              <a:t>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  черный рак и т. д. </a:t>
            </a: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538200" y="480960"/>
            <a:ext cx="8426520" cy="71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3200" b="0" strike="noStrike" spc="-1" dirty="0">
                <a:solidFill>
                  <a:srgbClr val="008000"/>
                </a:solidFill>
                <a:latin typeface="Verdana"/>
                <a:ea typeface="Arial"/>
              </a:rPr>
              <a:t>Краткая информация о яблоках...</a:t>
            </a:r>
            <a:endParaRPr lang="en-US" sz="3200" b="0" strike="noStrike" spc="-1" dirty="0">
              <a:solidFill>
                <a:srgbClr val="E7E6E6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79080" y="306000"/>
            <a:ext cx="7994520" cy="74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Правильное выращивание рассады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14301" y="1084163"/>
            <a:ext cx="5029198" cy="4630838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Правильный уход за          саженцами — поддержание баланса и получен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ие        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качественного урожая        каждый   год — достигается с помощью правильных        методов обрезки.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Правильная обрезка          помогает на 60% бороться с болезнями и вредителями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/>
          <a:srcRect t="9052" b="12202"/>
          <a:stretch/>
        </p:blipFill>
        <p:spPr>
          <a:xfrm>
            <a:off x="5364000" y="1916280"/>
            <a:ext cx="3497400" cy="367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413000"/>
            <a:ext cx="8305920" cy="331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br>
              <a:rPr dirty="0"/>
            </a:br>
            <a:r>
              <a:rPr lang="ru-RU" sz="36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4.</a:t>
            </a:r>
            <a:r>
              <a:rPr lang="ky-KG" sz="36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Интегрированная борьба с</a:t>
            </a:r>
          </a:p>
          <a:p>
            <a:pPr algn="ctr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6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 вредителями и болезнями</a:t>
            </a:r>
            <a:endParaRPr lang="en-US" sz="36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40840" y="216000"/>
            <a:ext cx="7643880" cy="83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300" b="0" strike="noStrike" spc="-1">
                <a:solidFill>
                  <a:srgbClr val="000000"/>
                </a:solidFill>
                <a:latin typeface="Calibri Light"/>
              </a:rPr>
              <a:t> </a:t>
            </a: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Основные вредители яблок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23640" y="1052640"/>
            <a:ext cx="7832520" cy="3797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lstStyle/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Щиты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(щит)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Яблочный червь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(любитель фруктов)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Шелкопряд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Клещи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Жуки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Цикады (как кузнечики)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Соки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Свидетель шахтера	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4" descr="гул жегич"/>
          <p:cNvPicPr/>
          <p:nvPr/>
        </p:nvPicPr>
        <p:blipFill>
          <a:blip r:embed="rId2"/>
          <a:srcRect l="7165" t="7325" r="4392" b="9156"/>
          <a:stretch/>
        </p:blipFill>
        <p:spPr>
          <a:xfrm>
            <a:off x="5540400" y="4165560"/>
            <a:ext cx="1768320" cy="9921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06" name="Picture 5" descr="кене"/>
          <p:cNvPicPr/>
          <p:nvPr/>
        </p:nvPicPr>
        <p:blipFill>
          <a:blip r:embed="rId3"/>
          <a:stretch/>
        </p:blipFill>
        <p:spPr>
          <a:xfrm>
            <a:off x="5848200" y="893880"/>
            <a:ext cx="2087640" cy="162216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8" descr="плодожарка"/>
          <p:cNvPicPr/>
          <p:nvPr/>
        </p:nvPicPr>
        <p:blipFill>
          <a:blip r:embed="rId4"/>
          <a:stretch/>
        </p:blipFill>
        <p:spPr>
          <a:xfrm>
            <a:off x="7440480" y="4959360"/>
            <a:ext cx="1606680" cy="177012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9" descr="шире"/>
          <p:cNvPicPr/>
          <p:nvPr/>
        </p:nvPicPr>
        <p:blipFill>
          <a:blip r:embed="rId5"/>
          <a:stretch/>
        </p:blipFill>
        <p:spPr>
          <a:xfrm>
            <a:off x="5573880" y="5284800"/>
            <a:ext cx="1769760" cy="144468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10" descr="алма сикадасы"/>
          <p:cNvPicPr/>
          <p:nvPr/>
        </p:nvPicPr>
        <p:blipFill>
          <a:blip r:embed="rId6"/>
          <a:stretch/>
        </p:blipFill>
        <p:spPr>
          <a:xfrm>
            <a:off x="252360" y="5300640"/>
            <a:ext cx="1763640" cy="143028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1" descr="жубайсыз жибек"/>
          <p:cNvPicPr/>
          <p:nvPr/>
        </p:nvPicPr>
        <p:blipFill>
          <a:blip r:embed="rId7"/>
          <a:stretch/>
        </p:blipFill>
        <p:spPr>
          <a:xfrm>
            <a:off x="7164360" y="2635200"/>
            <a:ext cx="1758960" cy="1604880"/>
          </a:xfrm>
          <a:prstGeom prst="rect">
            <a:avLst/>
          </a:prstGeom>
          <a:ln w="0">
            <a:noFill/>
          </a:ln>
        </p:spPr>
      </p:pic>
      <p:pic>
        <p:nvPicPr>
          <p:cNvPr id="111" name="Content Placeholder 3"/>
          <p:cNvPicPr/>
          <p:nvPr/>
        </p:nvPicPr>
        <p:blipFill>
          <a:blip r:embed="rId8"/>
          <a:stretch/>
        </p:blipFill>
        <p:spPr>
          <a:xfrm>
            <a:off x="2128680" y="5292720"/>
            <a:ext cx="3348360" cy="144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8000" y="189000"/>
            <a:ext cx="835164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Передовые методы защиты сада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692000" y="1844280"/>
            <a:ext cx="6048360" cy="280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Агротехнические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Биологические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Химические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Физические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24000" y="390600"/>
            <a:ext cx="871200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Способы биологической защиты          плодовых растений от вредителей и    болезней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23640" y="2143080"/>
            <a:ext cx="4530600" cy="1782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9500" lnSpcReduction="20000"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Специальные биопрепараты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Различные растения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Полезные насекомые и </a:t>
            </a:r>
          </a:p>
          <a:p>
            <a:pPr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   муравьи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Picture 4" descr="каакым"/>
          <p:cNvPicPr/>
          <p:nvPr/>
        </p:nvPicPr>
        <p:blipFill>
          <a:blip r:embed="rId2"/>
          <a:stretch/>
        </p:blipFill>
        <p:spPr>
          <a:xfrm>
            <a:off x="4950000" y="2046240"/>
            <a:ext cx="2006280" cy="244800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6" descr="фитоспорин"/>
          <p:cNvPicPr/>
          <p:nvPr/>
        </p:nvPicPr>
        <p:blipFill>
          <a:blip r:embed="rId3"/>
          <a:stretch/>
        </p:blipFill>
        <p:spPr>
          <a:xfrm>
            <a:off x="7051680" y="1403280"/>
            <a:ext cx="1932120" cy="244800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1" descr="триходермин"/>
          <p:cNvPicPr/>
          <p:nvPr/>
        </p:nvPicPr>
        <p:blipFill>
          <a:blip r:embed="rId4"/>
          <a:srcRect r="12464"/>
          <a:stretch/>
        </p:blipFill>
        <p:spPr>
          <a:xfrm>
            <a:off x="7020000" y="4230720"/>
            <a:ext cx="1871640" cy="248904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"/>
          <p:cNvPicPr/>
          <p:nvPr/>
        </p:nvPicPr>
        <p:blipFill>
          <a:blip r:embed="rId5"/>
          <a:srcRect t="11524" r="6363"/>
          <a:stretch/>
        </p:blipFill>
        <p:spPr>
          <a:xfrm>
            <a:off x="3497400" y="4592520"/>
            <a:ext cx="3369960" cy="211932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3"/>
          <p:cNvPicPr/>
          <p:nvPr/>
        </p:nvPicPr>
        <p:blipFill>
          <a:blip r:embed="rId6"/>
          <a:stretch/>
        </p:blipFill>
        <p:spPr>
          <a:xfrm>
            <a:off x="179280" y="4587840"/>
            <a:ext cx="3124440" cy="208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68000" y="333000"/>
            <a:ext cx="754380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Биологические методы защиты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" y="1927080"/>
            <a:ext cx="6048359" cy="258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  <a:spcAft>
                <a:spcPts val="598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Для защиты р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астения 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можно            использ-овать разные растение ,    например, лук,ромашку, одуванчик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8" descr="каакым"/>
          <p:cNvPicPr/>
          <p:nvPr/>
        </p:nvPicPr>
        <p:blipFill>
          <a:blip r:embed="rId2"/>
          <a:stretch/>
        </p:blipFill>
        <p:spPr>
          <a:xfrm>
            <a:off x="324000" y="3933720"/>
            <a:ext cx="2447640" cy="271008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2"/>
          <p:cNvPicPr/>
          <p:nvPr/>
        </p:nvPicPr>
        <p:blipFill>
          <a:blip r:embed="rId3"/>
          <a:srcRect r="15336"/>
          <a:stretch/>
        </p:blipFill>
        <p:spPr>
          <a:xfrm>
            <a:off x="3203640" y="4076640"/>
            <a:ext cx="3024000" cy="23684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4"/>
          <p:cNvPicPr/>
          <p:nvPr/>
        </p:nvPicPr>
        <p:blipFill>
          <a:blip r:embed="rId4"/>
          <a:stretch/>
        </p:blipFill>
        <p:spPr>
          <a:xfrm>
            <a:off x="6048360" y="1305000"/>
            <a:ext cx="2933640" cy="196992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6"/>
          <p:cNvPicPr/>
          <p:nvPr/>
        </p:nvPicPr>
        <p:blipFill>
          <a:blip r:embed="rId5"/>
          <a:stretch/>
        </p:blipFill>
        <p:spPr>
          <a:xfrm>
            <a:off x="6443640" y="4005360"/>
            <a:ext cx="2460600" cy="196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68000" y="189000"/>
            <a:ext cx="6589800" cy="79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Настойка одуванчика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71240" y="1052640"/>
            <a:ext cx="8493480" cy="19321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200-300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гр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измельченного корня или 400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на     грамм листа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д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обавьте 10 литров теплой воды и оставьте на 20 часов. Затем он выпадает в осадок.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Необходимо добавить 1 литр настойки в 9 литров воды и повторять каждые 7 дней.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3803760" y="3213000"/>
            <a:ext cx="5160960" cy="345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29840" y="433080"/>
            <a:ext cx="6589800" cy="76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Аптечная ромашка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3780000" y="1375920"/>
            <a:ext cx="5219640" cy="5040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lstStyle/>
          <a:p>
            <a:pPr algn="l" rtl="0">
              <a:lnSpc>
                <a:spcPct val="12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Когда цветет цветок 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с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режьте 1 килограмм листьев с пучками цветов, мелко их порубите и   дайте немного подсохнуть.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lnSpc>
                <a:spcPct val="12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А потом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н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алейте 10 литров        воды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 и оставьте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его на </a:t>
            </a:r>
            <a:r>
              <a:rPr lang="ru-RU" sz="2400" spc="-1" dirty="0">
                <a:solidFill>
                  <a:srgbClr val="000000"/>
                </a:solidFill>
                <a:latin typeface="Verdana"/>
                <a:ea typeface="Verdana"/>
              </a:rPr>
              <a:t>12 часов</a:t>
            </a:r>
          </a:p>
          <a:p>
            <a:pPr algn="l" rtl="0">
              <a:lnSpc>
                <a:spcPct val="12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Дальше в полученную жидкость добавьте 30 л воды когда будете использовать 10 л воды добавьте 40гр мыло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2"/>
          <a:srcRect l="17549" t="2196" r="10532" b="7468"/>
          <a:stretch/>
        </p:blipFill>
        <p:spPr>
          <a:xfrm>
            <a:off x="399960" y="1376280"/>
            <a:ext cx="3380040" cy="42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1800" y="243000"/>
            <a:ext cx="658980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Всем вредителям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01280" y="1628640"/>
            <a:ext cx="7110360" cy="2089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 lnSpcReduction="20000"/>
          </a:bodyPr>
          <a:lstStyle/>
          <a:p>
            <a:pPr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Луковая настойка.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Наполните ведро наполовину луковой шелухой и нагревайте ее в течение 10 минут при температуре 60–70 градусов.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Залейте 1 литр горячей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водызайди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солнце, затем зайди 20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Добавьте в литр   воды.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4284720" y="4149720"/>
            <a:ext cx="4381560" cy="246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280" y="115560"/>
            <a:ext cx="658980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Основные болезни в саду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755640" y="1628280"/>
            <a:ext cx="7129440" cy="4286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lstStyle/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Чесотка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(глава)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Соль (порошкообразная роса)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Черный рак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(черный рак)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Бактериальная инфекция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Мононуклеоз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клостепоррея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Фитофтороз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М</a:t>
            </a: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ой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м</a:t>
            </a: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ой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сгнивший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(плодовая гниль)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и т. д.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468360" y="333360"/>
            <a:ext cx="7848720" cy="10793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3200" b="0" strike="noStrike" spc="-1" dirty="0">
                <a:solidFill>
                  <a:srgbClr val="3A8725"/>
                </a:solidFill>
                <a:latin typeface="Verdana"/>
              </a:rPr>
              <a:t>Агротехника плодовых деревьев</a:t>
            </a:r>
            <a:r>
              <a:rPr lang="ru-RU" sz="3200" spc="-1" dirty="0">
                <a:solidFill>
                  <a:srgbClr val="3A8725"/>
                </a:solidFill>
                <a:latin typeface="Verdana"/>
              </a:rPr>
              <a:t>   </a:t>
            </a:r>
            <a:r>
              <a:rPr lang="ky-KG" sz="3200" b="0" strike="noStrike" spc="-1" dirty="0">
                <a:solidFill>
                  <a:srgbClr val="3A8725"/>
                </a:solidFill>
                <a:latin typeface="Verdana"/>
              </a:rPr>
              <a:t> состоит из 4 основных частей:</a:t>
            </a:r>
            <a:endParaRPr lang="en-US" sz="3200" b="0" strike="noStrike" spc="-1" dirty="0">
              <a:solidFill>
                <a:srgbClr val="E7E6E6"/>
              </a:solid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120769" y="2060640"/>
            <a:ext cx="8660921" cy="288797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514080" indent="-51408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Verdana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2800" spc="-1" dirty="0">
                <a:solidFill>
                  <a:srgbClr val="000000"/>
                </a:solidFill>
                <a:latin typeface="Verdana"/>
              </a:rPr>
              <a:t>Питание</a:t>
            </a:r>
            <a:r>
              <a:rPr lang="ky-KG" sz="2800" b="0" strike="noStrike" spc="-1" dirty="0">
                <a:solidFill>
                  <a:srgbClr val="000000"/>
                </a:solidFill>
                <a:latin typeface="Verdana"/>
              </a:rPr>
              <a:t> (поставка удобрений)</a:t>
            </a:r>
            <a:endParaRPr lang="en-US" sz="2800" b="0" strike="noStrike" spc="-1" dirty="0">
              <a:solidFill>
                <a:srgbClr val="E7E6E6"/>
              </a:solidFill>
              <a:latin typeface="Arial"/>
            </a:endParaRPr>
          </a:p>
          <a:p>
            <a:pPr marL="514080" indent="-51408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Verdana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2800" b="0" strike="noStrike" spc="-1" dirty="0">
                <a:solidFill>
                  <a:srgbClr val="000000"/>
                </a:solidFill>
                <a:latin typeface="Verdana"/>
              </a:rPr>
              <a:t>Саженцы и их значение</a:t>
            </a:r>
            <a:endParaRPr lang="en-US" sz="2800" b="0" strike="noStrike" spc="-1" dirty="0">
              <a:solidFill>
                <a:srgbClr val="E7E6E6"/>
              </a:solidFill>
              <a:latin typeface="Arial"/>
            </a:endParaRPr>
          </a:p>
          <a:p>
            <a:pPr marL="514080" indent="-51408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Verdana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2800" b="0" strike="noStrike" spc="-1" dirty="0">
                <a:solidFill>
                  <a:srgbClr val="000000"/>
                </a:solidFill>
                <a:latin typeface="Verdana"/>
              </a:rPr>
              <a:t>Правильная обрезка</a:t>
            </a:r>
            <a:endParaRPr lang="en-US" sz="2800" b="0" strike="noStrike" spc="-1" dirty="0">
              <a:solidFill>
                <a:srgbClr val="E7E6E6"/>
              </a:solidFill>
              <a:latin typeface="Arial"/>
            </a:endParaRPr>
          </a:p>
          <a:p>
            <a:pPr marL="514080" indent="-51408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Verdana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y-KG" sz="2800" b="0" strike="noStrike" spc="-1" dirty="0">
                <a:solidFill>
                  <a:srgbClr val="000000"/>
                </a:solidFill>
                <a:latin typeface="Verdana"/>
              </a:rPr>
              <a:t>Интегрированная борьба с вредителями и болезнями</a:t>
            </a:r>
            <a:endParaRPr lang="en-US" sz="2800" b="0" strike="noStrike" spc="-1" dirty="0">
              <a:solidFill>
                <a:srgbClr val="E7E6E6"/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611280" y="620280"/>
            <a:ext cx="820872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12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Методы борьбы с болезнями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610920" y="2420640"/>
            <a:ext cx="6591240" cy="3095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Биологические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Профессиональные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Народные средства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Химические методы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84360" y="2637000"/>
            <a:ext cx="792000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Биологические методы</a:t>
            </a:r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39280" y="404640"/>
            <a:ext cx="8209080" cy="115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12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 err="1">
                <a:solidFill>
                  <a:srgbClr val="2D8B41"/>
                </a:solidFill>
                <a:latin typeface="Verdana"/>
                <a:ea typeface="Verdana"/>
              </a:rPr>
              <a:t>Триходерма</a:t>
            </a: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 (против грибковых        заболеваний)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39640" y="1995120"/>
            <a:ext cx="5904000" cy="3778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Живое существо это-гриб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Относится к классу хищных        грибов.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Ему нравится, когда воздух           влажный.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Питается другими вредными       грибами.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(с паршей, шором и     т. д.)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11" descr="триходермин"/>
          <p:cNvPicPr/>
          <p:nvPr/>
        </p:nvPicPr>
        <p:blipFill>
          <a:blip r:embed="rId2"/>
          <a:srcRect r="12464"/>
          <a:stretch/>
        </p:blipFill>
        <p:spPr>
          <a:xfrm>
            <a:off x="6431040" y="2208240"/>
            <a:ext cx="2520720" cy="335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32880" y="333000"/>
            <a:ext cx="7923240" cy="93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Фитоспорин (биофунгицид)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312543" y="2760453"/>
            <a:ext cx="5651817" cy="2468906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20000"/>
          </a:bodyPr>
          <a:lstStyle/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Профилактические и лечебные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  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лекарство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Системный, содержит камедь       бациллиоза сабтилоза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 природе -50 и +40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Подходит     для хранения до градусов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Picture 6" descr="фитоспорин"/>
          <p:cNvPicPr/>
          <p:nvPr/>
        </p:nvPicPr>
        <p:blipFill>
          <a:blip r:embed="rId2"/>
          <a:stretch/>
        </p:blipFill>
        <p:spPr>
          <a:xfrm>
            <a:off x="468360" y="1773360"/>
            <a:ext cx="3002040" cy="380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-396720" y="2060280"/>
            <a:ext cx="10082160" cy="26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12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Энтомофаги</a:t>
            </a:r>
            <a:br/>
            <a:r>
              <a:rPr lang="ky-KG" sz="4400" b="0" strike="noStrike" spc="-1">
                <a:solidFill>
                  <a:srgbClr val="2D8B41"/>
                </a:solidFill>
                <a:latin typeface="Verdana"/>
                <a:ea typeface="Verdana"/>
              </a:rPr>
              <a:t>(полезные насекомые)</a:t>
            </a:r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48840" y="204480"/>
            <a:ext cx="7805880" cy="119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Распространенные полезные           насекомые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0" y="1571760"/>
            <a:ext cx="5806800" cy="2433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3000"/>
          </a:bodyPr>
          <a:lstStyle/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Люди тронуты (Божьи ясли)</a:t>
            </a:r>
            <a:r>
              <a:rPr lang="en-AU" sz="24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Самый распространённый и лучший хищник.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Питается яйцами бабочек, мелкими  гусеницами и нектаром.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4" descr="ben8"/>
          <p:cNvPicPr/>
          <p:nvPr/>
        </p:nvPicPr>
        <p:blipFill>
          <a:blip r:embed="rId2"/>
          <a:stretch/>
        </p:blipFill>
        <p:spPr>
          <a:xfrm>
            <a:off x="179280" y="4535640"/>
            <a:ext cx="3414960" cy="227808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5" descr="ladyb"/>
          <p:cNvPicPr/>
          <p:nvPr/>
        </p:nvPicPr>
        <p:blipFill>
          <a:blip r:embed="rId3"/>
          <a:stretch/>
        </p:blipFill>
        <p:spPr>
          <a:xfrm>
            <a:off x="6659640" y="4535640"/>
            <a:ext cx="2373120" cy="227808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6" descr="harmonislarva"/>
          <p:cNvPicPr/>
          <p:nvPr/>
        </p:nvPicPr>
        <p:blipFill>
          <a:blip r:embed="rId4"/>
          <a:srcRect r="9963"/>
          <a:stretch/>
        </p:blipFill>
        <p:spPr>
          <a:xfrm>
            <a:off x="3708360" y="4522680"/>
            <a:ext cx="2808360" cy="2309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"/>
          <p:cNvPicPr/>
          <p:nvPr/>
        </p:nvPicPr>
        <p:blipFill>
          <a:blip r:embed="rId5"/>
          <a:stretch/>
        </p:blipFill>
        <p:spPr>
          <a:xfrm>
            <a:off x="5908680" y="1052640"/>
            <a:ext cx="3124080" cy="208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324000" y="269640"/>
            <a:ext cx="79200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12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Распространенные полезные             насекомые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272880" y="1844280"/>
            <a:ext cx="4515120" cy="4545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Хищные клещи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Некоторые виды клещей питаются другими           клещами.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Их можно выращивать в  специальных                    биолабораториях и в      больших количествах     выпускать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сельскохо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-</a:t>
            </a:r>
          </a:p>
          <a:p>
            <a:pPr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зяйственные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культуры.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rcRect l="12201" t="9317" r="6949" b="11152"/>
          <a:stretch/>
        </p:blipFill>
        <p:spPr>
          <a:xfrm>
            <a:off x="5076720" y="1989000"/>
            <a:ext cx="3859200" cy="379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14280" y="166320"/>
            <a:ext cx="696744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Распространенные полезные   насекомые</a:t>
            </a:r>
            <a:endParaRPr lang="en-US" sz="32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23640" y="1341360"/>
            <a:ext cx="5903640" cy="3657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Золотой глаз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Золотоглазка</a:t>
            </a:r>
            <a:r>
              <a:rPr lang="ru-RU" sz="2400" b="1" strike="noStrike" spc="-1" dirty="0">
                <a:solidFill>
                  <a:srgbClr val="000000"/>
                </a:solidFill>
                <a:latin typeface="Verdana"/>
                <a:ea typeface="Verdana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Взрослые особи и личинки          питаются мелкими червями и       яйцами.  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71360" indent="-171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Эти хищники часто встречаются  на посевах, зараженных              вредителями.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Picture 4" descr="chrysoperla"/>
          <p:cNvPicPr/>
          <p:nvPr/>
        </p:nvPicPr>
        <p:blipFill>
          <a:blip r:embed="rId2"/>
          <a:stretch/>
        </p:blipFill>
        <p:spPr>
          <a:xfrm>
            <a:off x="7058160" y="549360"/>
            <a:ext cx="1995480" cy="178092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9" descr="Green Lacewing Larva Feeding on Looper"/>
          <p:cNvPicPr/>
          <p:nvPr/>
        </p:nvPicPr>
        <p:blipFill>
          <a:blip r:embed="rId3"/>
          <a:srcRect l="17977" r="8894" b="8069"/>
          <a:stretch/>
        </p:blipFill>
        <p:spPr>
          <a:xfrm>
            <a:off x="6156360" y="2590920"/>
            <a:ext cx="2911320" cy="243972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"/>
          <p:cNvPicPr/>
          <p:nvPr/>
        </p:nvPicPr>
        <p:blipFill>
          <a:blip r:embed="rId4"/>
          <a:srcRect t="11524" r="6363"/>
          <a:stretch/>
        </p:blipFill>
        <p:spPr>
          <a:xfrm>
            <a:off x="324000" y="4664160"/>
            <a:ext cx="3369960" cy="2119320"/>
          </a:xfrm>
          <a:prstGeom prst="rect">
            <a:avLst/>
          </a:prstGeom>
          <a:ln w="0">
            <a:noFill/>
          </a:ln>
        </p:spPr>
      </p:pic>
      <p:pic>
        <p:nvPicPr>
          <p:cNvPr id="162" name="Личинка златоглазки поедает тлю.mp4"/>
          <p:cNvPicPr/>
          <p:nvPr/>
        </p:nvPicPr>
        <p:blipFill>
          <a:blip r:embed="rId5"/>
          <a:srcRect t="14131" r="29964" b="17890"/>
          <a:stretch/>
        </p:blipFill>
        <p:spPr>
          <a:xfrm>
            <a:off x="3987720" y="4664160"/>
            <a:ext cx="2911680" cy="211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childTnLst>
                  <p:par>
                    <p:cTn id="3" fill="hold" nodeType="clickEffect">
                      <p:stCondLst>
                        <p:cond evt="onClick" delay="0">
                          <p:tgtEl>
                            <p:spTgt spid="162"/>
                          </p:tgtEl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26560" y="475920"/>
            <a:ext cx="658980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Агротехнические методы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26560" y="2204640"/>
            <a:ext cx="7417080" cy="3529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Правильное питание в нужное время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Правильная обрезка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Освежить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Пристегивание ремней безопасности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Борьба с сорняками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Правильное орошение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99640" y="620280"/>
            <a:ext cx="658980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Народные средства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755280" y="1844280"/>
            <a:ext cx="6985080" cy="230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4000"/>
          </a:bodyPr>
          <a:lstStyle/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Использование различных растений против болезней и вредителей (лук и др.)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Использование органического вещества для питания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Использование бордоской жидкости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79280" y="1267920"/>
            <a:ext cx="8305920" cy="33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br/>
            <a:br/>
            <a:r>
              <a:rPr lang="ru-RU" sz="4400" b="0" strike="noStrike" spc="-1">
                <a:solidFill>
                  <a:srgbClr val="3A8725"/>
                </a:solidFill>
                <a:latin typeface="Verdana"/>
                <a:ea typeface="Verdana"/>
              </a:rPr>
              <a:t>1. Питание</a:t>
            </a:r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11280" y="475920"/>
            <a:ext cx="813744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Классификация химических пестицидов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755640" y="2421000"/>
            <a:ext cx="7205760" cy="2232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Фунгицид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(при болезнях)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Инсектицид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(муравьям)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Гербицид</a:t>
            </a:r>
            <a:r>
              <a:rPr lang="en-US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ky-KG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(к сорнякам)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10920" y="404640"/>
            <a:ext cx="6589800" cy="78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Химические методы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10920" y="1557000"/>
            <a:ext cx="7777080" cy="410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Фунгициды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пример: Скор,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Бэйлтон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Родер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 Бордоская жидкость — лекарство, используемое против болезней.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Инсектициды</a:t>
            </a: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например: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Моспилан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Карат</a:t>
            </a:r>
            <a:r>
              <a:rPr lang="en-US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   Пестициды есть пестициды.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971640" y="623520"/>
            <a:ext cx="756288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11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Причина болезней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707366" y="2204640"/>
            <a:ext cx="8057072" cy="3778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lstStyle/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Неблагоприятные погодные условия (стресс,  мороз)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Дефицит питательных веществ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Последствия неправильного использования    воды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Влияние живых существ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Разнообразие деревьев, их плотное расположение    и обилие сока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22240" y="415440"/>
            <a:ext cx="770580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Секреты хорошего урожая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94436" y="1330920"/>
            <a:ext cx="7421760" cy="511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 саду одновременно цветут разные виды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деревьв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Продукты питания</a:t>
            </a:r>
            <a:r>
              <a:rPr lang="ky-KG" sz="2200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ru-RU" sz="2200" spc="-1" dirty="0">
                <a:solidFill>
                  <a:srgbClr val="000000"/>
                </a:solidFill>
                <a:latin typeface="Verdana"/>
                <a:ea typeface="Verdana"/>
              </a:rPr>
              <a:t>и</a:t>
            </a: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спользуйте его правильно и в нужное время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Хорошие навыки обрезки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Своевременно оказать медицинскую помощь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Соблюдайте расстояние между деревьями.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Своевременно проводить ирригационные работы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 саду не должно быть других деревьев</a:t>
            </a:r>
            <a:r>
              <a:rPr lang="en-US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Посадка новых видов карликовых деревьев.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1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476000" y="2133720"/>
            <a:ext cx="6589800" cy="128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44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Ирригационные         работы</a:t>
            </a:r>
            <a:endParaRPr lang="en-US" sz="4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95440" y="333000"/>
            <a:ext cx="6589440" cy="93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Ирригационные работы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10551" y="1628280"/>
            <a:ext cx="8582169" cy="4969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60360" indent="-360360" algn="l" rtl="0">
              <a:lnSpc>
                <a:spcPct val="13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Источник воды для орошения должен                  соответствовать потребностям деревьев.</a:t>
            </a:r>
            <a:r>
              <a:rPr lang="en-US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3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Орошение защищает деревья от жары и   холода, а также от крыс и некоторых вредителей.</a:t>
            </a:r>
            <a:r>
              <a:rPr lang="en-US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3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В жаркое время года полив следует проводить     чаще.</a:t>
            </a:r>
            <a:r>
              <a:rPr lang="en-US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360" indent="-360360" algn="l" rtl="0">
              <a:lnSpc>
                <a:spcPct val="13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Методы орошения повлияют на урожай               следующего года.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Object 1"/>
          <p:cNvGraphicFramePr/>
          <p:nvPr/>
        </p:nvGraphicFramePr>
        <p:xfrm>
          <a:off x="171360" y="1052640"/>
          <a:ext cx="8799480" cy="511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Excel.Sheet.12">
                  <p:embed/>
                </p:oleObj>
              </mc:Choice>
              <mc:Fallback>
                <p:oleObj r:id="rId2" imgW="0" imgH="0" progId="Excel.Sheet.12">
                  <p:embed/>
                  <p:pic>
                    <p:nvPicPr>
                      <p:cNvPr id="179" name="Object 0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71360" y="1052640"/>
                        <a:ext cx="8799480" cy="511308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Без названия (3)"/>
          <p:cNvPicPr/>
          <p:nvPr/>
        </p:nvPicPr>
        <p:blipFill>
          <a:blip r:embed="rId2"/>
          <a:stretch/>
        </p:blipFill>
        <p:spPr>
          <a:xfrm>
            <a:off x="5891040" y="1341360"/>
            <a:ext cx="2928960" cy="4319640"/>
          </a:xfrm>
          <a:prstGeom prst="rect">
            <a:avLst/>
          </a:prstGeom>
          <a:ln w="0">
            <a:noFill/>
          </a:ln>
        </p:spPr>
      </p:pic>
      <p:sp>
        <p:nvSpPr>
          <p:cNvPr id="60" name="TextShape 1"/>
          <p:cNvSpPr txBox="1"/>
          <p:nvPr/>
        </p:nvSpPr>
        <p:spPr>
          <a:xfrm>
            <a:off x="323640" y="189000"/>
            <a:ext cx="8102520" cy="1079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3A8725"/>
                </a:solidFill>
                <a:latin typeface="Verdana"/>
                <a:ea typeface="Verdana"/>
              </a:rPr>
              <a:t>Кормление деревьев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387360" y="1341360"/>
            <a:ext cx="5720142" cy="46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5500"/>
          </a:bodyPr>
          <a:lstStyle/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Подкормка деревьев состоит из двух частей: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699840" lvl="2" indent="-357120"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1. Через корень;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699840" lvl="2" indent="-357120"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2. Сквозь лист.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Подкормка повышает </a:t>
            </a:r>
            <a:r>
              <a:rPr lang="ru-RU" sz="2200" b="0" strike="noStrike" spc="-1" dirty="0" err="1">
                <a:solidFill>
                  <a:srgbClr val="404040"/>
                </a:solidFill>
                <a:latin typeface="Verdana"/>
                <a:ea typeface="Verdana"/>
              </a:rPr>
              <a:t>продуктивнось</a:t>
            </a: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 деревьев и позволяет получать       хороший урожай каждый год.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110000"/>
              </a:lnSpc>
              <a:spcAft>
                <a:spcPts val="1199"/>
              </a:spcAft>
              <a:buClr>
                <a:srgbClr val="40404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200" b="0" strike="noStrike" spc="-1" dirty="0">
                <a:solidFill>
                  <a:srgbClr val="404040"/>
                </a:solidFill>
                <a:latin typeface="Verdana"/>
                <a:ea typeface="Verdana"/>
              </a:rPr>
              <a:t>Улучшает рост деревьев, повышает иммунитет, устойчивость к болезнями вредителям, а также к жаре и       холоду.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395280" y="115560"/>
            <a:ext cx="8137440" cy="1081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Корневая подкормка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468000" y="1341000"/>
            <a:ext cx="754380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57120" indent="-357120" algn="l" rtl="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Органические удобрения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9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Verdana"/>
                <a:ea typeface="Verdana"/>
              </a:rPr>
              <a:t>Минеральные удобрения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7120" algn="l" rtl="0">
              <a:lnSpc>
                <a:spcPct val="8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Picture 4" descr="images (41)"/>
          <p:cNvPicPr/>
          <p:nvPr/>
        </p:nvPicPr>
        <p:blipFill>
          <a:blip r:embed="rId2"/>
          <a:stretch/>
        </p:blipFill>
        <p:spPr>
          <a:xfrm>
            <a:off x="6237360" y="2781360"/>
            <a:ext cx="2749320" cy="217008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5" descr="images (42)"/>
          <p:cNvPicPr/>
          <p:nvPr/>
        </p:nvPicPr>
        <p:blipFill>
          <a:blip r:embed="rId3"/>
          <a:srcRect l="25000" r="20842"/>
          <a:stretch/>
        </p:blipFill>
        <p:spPr>
          <a:xfrm>
            <a:off x="3081240" y="3716280"/>
            <a:ext cx="3156120" cy="288468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6" descr="images (46)"/>
          <p:cNvPicPr/>
          <p:nvPr/>
        </p:nvPicPr>
        <p:blipFill>
          <a:blip r:embed="rId4"/>
          <a:srcRect l="23016" r="19184"/>
          <a:stretch/>
        </p:blipFill>
        <p:spPr>
          <a:xfrm>
            <a:off x="316080" y="3211560"/>
            <a:ext cx="2814480" cy="289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68360" y="202680"/>
            <a:ext cx="8136000" cy="1281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3200" b="0" strike="noStrike" spc="-1">
                <a:solidFill>
                  <a:srgbClr val="2D8B41"/>
                </a:solidFill>
                <a:latin typeface="Verdana"/>
                <a:ea typeface="Verdana"/>
              </a:rPr>
              <a:t>Внекорневая подкормка</a:t>
            </a:r>
            <a:endParaRPr lang="en-US" sz="32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-1" y="1341000"/>
            <a:ext cx="8919713" cy="1638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0000" lnSpcReduction="20000"/>
          </a:bodyPr>
          <a:lstStyle/>
          <a:p>
            <a:pPr algn="l" rtl="0">
              <a:lnSpc>
                <a:spcPct val="110000"/>
              </a:lnSpc>
              <a:spcAft>
                <a:spcPts val="1199"/>
              </a:spcAft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Внекорневая подкормка — это внесение определенных питательных веществ через    листья, а не в почву, например, с использованием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Нутриванта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Акварина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Благо, мочевины Киргизского гумата,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Verdana"/>
                <a:ea typeface="Verdana"/>
              </a:rPr>
              <a:t>Биолигнина</a:t>
            </a:r>
            <a:r>
              <a:rPr lang="ru-RU" sz="2400" b="0" strike="noStrike" spc="-1" dirty="0">
                <a:solidFill>
                  <a:srgbClr val="000000"/>
                </a:solidFill>
                <a:latin typeface="Verdana"/>
                <a:ea typeface="Verdana"/>
              </a:rPr>
              <a:t>, Никеля и других             подобных препаратов.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Picture 5" descr="images (77)"/>
          <p:cNvPicPr/>
          <p:nvPr/>
        </p:nvPicPr>
        <p:blipFill>
          <a:blip r:embed="rId2"/>
          <a:stretch/>
        </p:blipFill>
        <p:spPr>
          <a:xfrm>
            <a:off x="468360" y="3878280"/>
            <a:ext cx="2171520" cy="29797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 descr="images (74)"/>
          <p:cNvPicPr/>
          <p:nvPr/>
        </p:nvPicPr>
        <p:blipFill>
          <a:blip r:embed="rId3"/>
          <a:stretch/>
        </p:blipFill>
        <p:spPr>
          <a:xfrm>
            <a:off x="2987640" y="3905280"/>
            <a:ext cx="2808360" cy="294948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7" descr="images (73)"/>
          <p:cNvPicPr/>
          <p:nvPr/>
        </p:nvPicPr>
        <p:blipFill>
          <a:blip r:embed="rId4"/>
          <a:stretch/>
        </p:blipFill>
        <p:spPr>
          <a:xfrm>
            <a:off x="6012000" y="3898800"/>
            <a:ext cx="3132000" cy="295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1306144" y="2329132"/>
            <a:ext cx="6531711" cy="175189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90000"/>
              </a:lnSpc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</a:pPr>
            <a:r>
              <a:rPr lang="ky-KG" sz="4400" b="0" strike="noStrike" spc="-1" dirty="0">
                <a:solidFill>
                  <a:srgbClr val="2D8B41"/>
                </a:solidFill>
                <a:latin typeface="Verdana"/>
                <a:ea typeface="Verdana"/>
              </a:rPr>
              <a:t>Признаки дефицита питательных веществ</a:t>
            </a:r>
            <a:endParaRPr lang="en-US" sz="4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/>
          <p:cNvPicPr/>
          <p:nvPr/>
        </p:nvPicPr>
        <p:blipFill>
          <a:blip r:embed="rId2"/>
          <a:srcRect t="19323" b="22846"/>
          <a:stretch/>
        </p:blipFill>
        <p:spPr>
          <a:xfrm>
            <a:off x="468360" y="404640"/>
            <a:ext cx="8178840" cy="597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7458</TotalTime>
  <Words>1063</Words>
  <Application>Microsoft Office PowerPoint</Application>
  <PresentationFormat>On-screen Show (4:3)</PresentationFormat>
  <Paragraphs>174</Paragraphs>
  <Slides>46</Slides>
  <Notes>7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Verdana</vt:lpstr>
      <vt:lpstr>Wingdings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Myles Parker</dc:creator>
  <dc:description/>
  <cp:lastModifiedBy>Zikirova Gulzina</cp:lastModifiedBy>
  <cp:revision>236</cp:revision>
  <dcterms:created xsi:type="dcterms:W3CDTF">2004-11-03T04:16:27Z</dcterms:created>
  <dcterms:modified xsi:type="dcterms:W3CDTF">2025-05-23T08:01:24Z</dcterms:modified>
  <dc:language>en-US</dc:language>
</cp:coreProperties>
</file>