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6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61" r:id="rId14"/>
    <p:sldId id="278" r:id="rId15"/>
    <p:sldId id="280" r:id="rId16"/>
    <p:sldId id="284" r:id="rId17"/>
    <p:sldId id="285" r:id="rId18"/>
    <p:sldId id="287" r:id="rId19"/>
    <p:sldId id="286" r:id="rId20"/>
    <p:sldId id="288" r:id="rId21"/>
    <p:sldId id="262" r:id="rId22"/>
    <p:sldId id="282" r:id="rId23"/>
    <p:sldId id="281" r:id="rId24"/>
    <p:sldId id="28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4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B7465-D166-4B5D-A298-DE1C7138B5A9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0C488-439B-4EFD-AE89-446CF6B9B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0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6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63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02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200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34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6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8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6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8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1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14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9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1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23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5/23/2025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3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5/23/2025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5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8074C-AEBD-91DC-57A1-EB38B3FFE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36" y="1533526"/>
            <a:ext cx="5695764" cy="2076449"/>
          </a:xfrm>
        </p:spPr>
        <p:txBody>
          <a:bodyPr/>
          <a:lstStyle/>
          <a:p>
            <a:pPr algn="l" rtl="0">
              <a:lnSpc>
                <a:spcPct val="120000"/>
              </a:lnSpc>
            </a:pPr>
            <a:r>
              <a:rPr lang="ru-RU" altLang="ko-KR" sz="3600" dirty="0"/>
              <a:t>Обучение агротехнологии выращивания малины</a:t>
            </a:r>
            <a:endParaRPr lang="ru-RU" sz="3600" b="1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oogle Shape;89;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3" y="478430"/>
            <a:ext cx="1638300" cy="5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91;p1" descr="사단법인 굿네이버스 인터내셔날 퍼블릭용 영문 가로형 B(color-cmy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77" y="556628"/>
            <a:ext cx="2057400" cy="48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83" y="63837"/>
            <a:ext cx="1371600" cy="98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28B06BE-BB8E-0D7D-F33A-FABE1B720C46}"/>
              </a:ext>
            </a:extLst>
          </p:cNvPr>
          <p:cNvSpPr txBox="1">
            <a:spLocks/>
          </p:cNvSpPr>
          <p:nvPr/>
        </p:nvSpPr>
        <p:spPr>
          <a:xfrm>
            <a:off x="400236" y="5770802"/>
            <a:ext cx="6331741" cy="5099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rtl="0"/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«АгроЛид»</a:t>
            </a: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Март 2025 г.</a:t>
            </a:r>
          </a:p>
        </p:txBody>
      </p:sp>
      <p:pic>
        <p:nvPicPr>
          <p:cNvPr id="2050" name="Picture 2" descr="Малина - советы покупателям">
            <a:extLst>
              <a:ext uri="{FF2B5EF4-FFF2-40B4-BE49-F238E27FC236}">
                <a16:creationId xmlns:a16="http://schemas.microsoft.com/office/drawing/2014/main" id="{943B56C2-9B9D-737A-F2B0-C1EAD20B3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17" y="1929477"/>
            <a:ext cx="5313135" cy="4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3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E32EBD9C-E52A-9CB0-E41A-9B39A9AF65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9" y="1948276"/>
            <a:ext cx="4800600" cy="393122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A8B4F-1B2C-EBBC-BBD6-1345FB23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21" y="516095"/>
            <a:ext cx="9460197" cy="1922585"/>
          </a:xfrm>
        </p:spPr>
        <p:txBody>
          <a:bodyPr>
            <a:no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Умножение ручками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532EE32-2358-8E73-9A5D-F10EA880731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5531005" y="2324318"/>
            <a:ext cx="6388656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Размножение черенками — это лучший способ сохранить и размножить хорошие сорта малины: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зелёные черенки быстро размножаются;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стеблевые черенки можно заготавливать в любое время года;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 корневые черенки помогают получить устойчивую к болезням рассаду.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7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0B359-D98D-584E-50D4-E9D73FE7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69" y="329451"/>
            <a:ext cx="10409767" cy="745029"/>
          </a:xfrm>
        </p:spPr>
        <p:txBody>
          <a:bodyPr>
            <a:no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Через зеленые ручки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42C6BBB-70C9-B30D-8E49-4D7A88C7920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702725" y="948006"/>
            <a:ext cx="7289331" cy="586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ru-RU" sz="2000" b="1" dirty="0"/>
              <a:t>Получение черенков: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отбираются молодые побеги высотой 10–15 см;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длина черенка должна быть 8–12 см и иметь 2–3 узла (почки).</a:t>
            </a:r>
          </a:p>
          <a:p>
            <a:pPr>
              <a:buNone/>
            </a:pPr>
            <a:r>
              <a:rPr lang="ru-RU" sz="2000" b="1" dirty="0"/>
              <a:t>Укоренение: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рекомендуется замачивать черенки в стимуляторе корнеобразования (таких как </a:t>
            </a:r>
            <a:r>
              <a:rPr lang="ru-RU" sz="2000" dirty="0" err="1"/>
              <a:t>Корневин</a:t>
            </a:r>
            <a:r>
              <a:rPr lang="ru-RU" sz="2000" dirty="0"/>
              <a:t>, Гетероауксин);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высаживаются в лёгкий грунт на глубину 2–3 см.</a:t>
            </a:r>
          </a:p>
          <a:p>
            <a:pPr>
              <a:buNone/>
            </a:pPr>
            <a:r>
              <a:rPr lang="ru-RU" sz="2000" b="1" dirty="0"/>
              <a:t>Уход: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почву нужно постоянно поддерживать во влажном состоянии;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через 2–3 недели появляются корни;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через 1,5–2 месяца саженцы пересаживаются в открытый грунт.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587312-8D6C-4D47-AB9F-27261F5ED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4" y="1547446"/>
            <a:ext cx="4180828" cy="31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92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A6C5F-4293-E81B-0282-2FF4E7ED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14" y="308735"/>
            <a:ext cx="8596668" cy="809933"/>
          </a:xfrm>
        </p:spPr>
        <p:txBody>
          <a:bodyPr>
            <a:normAutofit/>
          </a:bodyPr>
          <a:lstStyle/>
          <a:p>
            <a:pPr algn="l" rtl="0"/>
            <a:r>
              <a:rPr lang="ky-KG" sz="3200" b="1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Размножение через корни</a:t>
            </a:r>
            <a:endParaRPr lang="ru-RU" sz="3200" b="1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0A21DB5-B4A7-6E34-F939-A2C3BD417FB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97814" y="1233389"/>
            <a:ext cx="6701882" cy="529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ru-RU" sz="2000" b="1" dirty="0"/>
              <a:t>Получение корней: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корневую систему нужно нарезать на части длиной 8–12 см и толщиной около 1 см;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на каждом отрезке корня должно быть 1–2 почки.</a:t>
            </a:r>
          </a:p>
          <a:p>
            <a:pPr>
              <a:buNone/>
            </a:pPr>
            <a:r>
              <a:rPr lang="ru-RU" sz="2000" b="1" dirty="0"/>
              <a:t>Укоренение: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части корня укладываются горизонтально во влажную почву на глубину 3–5 см;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первые побеги начинают появляться через 2–3 недели.</a:t>
            </a:r>
          </a:p>
          <a:p>
            <a:pPr>
              <a:buNone/>
            </a:pPr>
            <a:r>
              <a:rPr lang="ru-RU" sz="2000" b="1" dirty="0"/>
              <a:t>Высадка в открытый грунт: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через 2–3 месяца саженцы высаживаются в открытый грунт на расстоянии 40–50 см друг от друга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801FCD-2388-0FEB-501C-6E8C1424E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9495" y="2001579"/>
            <a:ext cx="2439599" cy="4547686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337AD252-EE24-6B66-5B42-3465D74A12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1124" y="312606"/>
            <a:ext cx="3238304" cy="3626151"/>
          </a:xfrm>
        </p:spPr>
      </p:pic>
    </p:spTree>
    <p:extLst>
      <p:ext uri="{BB962C8B-B14F-4D97-AF65-F5344CB8AC3E}">
        <p14:creationId xmlns:p14="http://schemas.microsoft.com/office/powerpoint/2010/main" val="184767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D2E0-289F-EF95-A871-6B4D3E85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00" y="653590"/>
            <a:ext cx="8596668" cy="706859"/>
          </a:xfrm>
        </p:spPr>
        <p:txBody>
          <a:bodyPr>
            <a:norm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Уход за коноплей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C706D8-39F3-F06A-FBD3-86BEBF5C0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1532" y="1557563"/>
            <a:ext cx="6342905" cy="4071582"/>
          </a:xfrm>
        </p:spPr>
        <p:txBody>
          <a:bodyPr>
            <a:normAutofit fontScale="25000" lnSpcReduction="20000"/>
          </a:bodyPr>
          <a:lstStyle/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Шпалера используется для создания однородной формы, сохранения плодов, создания междурядий, внесения удобрений и облегчения сбора урожая.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Кроме того, поскольку конопля — кустарник, она не может расти вертикально сама по себе, поэтому уместно использовать шпалеру.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 rtl="0">
              <a:buNone/>
            </a:pPr>
            <a:endParaRPr lang="ru-RU" dirty="0"/>
          </a:p>
        </p:txBody>
      </p:sp>
      <p:pic>
        <p:nvPicPr>
          <p:cNvPr id="2050" name="Picture 2" descr="Однополосная шпалера для малины">
            <a:extLst>
              <a:ext uri="{FF2B5EF4-FFF2-40B4-BE49-F238E27FC236}">
                <a16:creationId xmlns:a16="http://schemas.microsoft.com/office/drawing/2014/main" id="{FC93CD54-1530-AEBB-2936-DDA60FEBF8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0" y="1906937"/>
            <a:ext cx="4807701" cy="360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5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A47814-2C8C-E894-E59B-1F9C6EEA2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6151" y="1514962"/>
            <a:ext cx="4484394" cy="36284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DF51B-3141-246E-1CD5-24392705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01" y="609599"/>
            <a:ext cx="5690613" cy="1320800"/>
          </a:xfrm>
        </p:spPr>
        <p:txBody>
          <a:bodyPr>
            <a:normAutofit/>
          </a:bodyPr>
          <a:lstStyle/>
          <a:p>
            <a:pPr algn="l" rtl="0"/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Полив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E2F0F1-ED24-0A7A-D6B6-471C083E7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301" y="1424583"/>
            <a:ext cx="6644843" cy="4008834"/>
          </a:xfrm>
        </p:spPr>
        <p:txBody>
          <a:bodyPr>
            <a:normAutofit fontScale="25000" lnSpcReduction="20000"/>
          </a:bodyPr>
          <a:lstStyle/>
          <a:p>
            <a:pPr algn="l" rtl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Полив</a:t>
            </a:r>
            <a:r>
              <a:rPr lang="en-US" sz="9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должно быть связано с условиями и почвой.</a:t>
            </a:r>
          </a:p>
          <a:p>
            <a:pPr algn="l" rtl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Недостаток влаги отрицательно влияет на размер плодов и урожайность, а также ухудшает вкус плодов.</a:t>
            </a:r>
          </a:p>
          <a:p>
            <a:pPr algn="l" rtl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 как корни конопли расположены близко к верхнему слою почвы, ей необходимо хорошо удерживать влагу, поэтому важно ее своевременно поливать.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30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DB3BC-F91A-6C36-0B92-2BE59726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05" y="286215"/>
            <a:ext cx="7396149" cy="1320800"/>
          </a:xfrm>
        </p:spPr>
        <p:txBody>
          <a:bodyPr>
            <a:normAutofit fontScale="90000"/>
          </a:bodyPr>
          <a:lstStyle/>
          <a:p>
            <a:pPr algn="l" rtl="0"/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необходимо во время сбора урожая</a:t>
            </a:r>
            <a:b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вещи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55CA8-284E-147A-1369-B84C8B267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705" y="1857375"/>
            <a:ext cx="7157366" cy="4286391"/>
          </a:xfrm>
        </p:spPr>
        <p:txBody>
          <a:bodyPr>
            <a:noAutofit/>
          </a:bodyPr>
          <a:lstStyle/>
          <a:p>
            <a:pPr mar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Мел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(улучшают цветение, повышают урожайность)</a:t>
            </a:r>
          </a:p>
          <a:p>
            <a:pPr mar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Кальций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Полезно вносить в почву или опрыскивать листья кальциевой селитрой (20 г/м²).</a:t>
            </a:r>
          </a:p>
          <a:p>
            <a:pPr mar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</a:t>
            </a: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больных и слабых растений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биостимуляторы (Эпин, Гумат, Циркон,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(лекарства, такие как суперпродукты) можно использовать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</a:t>
            </a:r>
            <a:r>
              <a:rPr lang="ru-RU" altLang="ko-KR" sz="2400" dirty="0"/>
              <a:t>Недорогие и экологически чистые варианты — подкормка растительными экстрактами, компостом и золой.</a:t>
            </a:r>
          </a:p>
          <a:p>
            <a:pPr mar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ru-RU" sz="2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E2A7499-E3F2-82C6-25CD-1EF7E2691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92" y="286215"/>
            <a:ext cx="2598974" cy="36194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01737D-ADA5-9EFA-234F-440FB21DE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1832" y="3125123"/>
            <a:ext cx="3151137" cy="34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13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8D0DC-B3D7-FAE5-C9E1-DB927D81A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04" y="609600"/>
            <a:ext cx="8596668" cy="1320800"/>
          </a:xfrm>
        </p:spPr>
        <p:txBody>
          <a:bodyPr>
            <a:normAutofit fontScale="90000"/>
          </a:bodyPr>
          <a:lstStyle/>
          <a:p>
            <a:pPr algn="l" rtl="0"/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Зерно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могилу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еда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отдавать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расписание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C3CA0-B47B-FFA8-9AFE-5557E5662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48" y="1467821"/>
            <a:ext cx="5111970" cy="3619500"/>
          </a:xfrm>
        </p:spPr>
        <p:txBody>
          <a:bodyPr>
            <a:noAutofit/>
          </a:bodyPr>
          <a:lstStyle/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Ранняя весна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Для роста необходимы азотные и фосфорные удобрения.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 цветением, во время цветения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борная кислота, калий, кальций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 сбора урожая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обеспечение фосфором, калием и органическими веществами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3580D7-2A47-C654-100F-FBBCD7347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32361"/>
            <a:ext cx="5971890" cy="4851919"/>
          </a:xfrm>
        </p:spPr>
        <p:txBody>
          <a:bodyPr>
            <a:normAutofit fontScale="25000" lnSpcReduction="20000"/>
          </a:bodyPr>
          <a:lstStyle/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Если вы собрали 1 тонну малины со своего участка, вам понадобится 27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кг азота, 16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кг фосфора, 20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кг калия теряется из почвы.</a:t>
            </a: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Поэтому нам нужно вернуть то, что мы берем в качестве удобрения.</a:t>
            </a:r>
          </a:p>
          <a:p>
            <a:pPr algn="l" rtl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9600" dirty="0">
                <a:latin typeface="Verdana" panose="020B0604030504040204" pitchFamily="34" charset="0"/>
                <a:ea typeface="Verdana" panose="020B0604030504040204" pitchFamily="34" charset="0"/>
              </a:rPr>
              <a:t>Как мы можем отплатить тем же?</a:t>
            </a:r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? навоз, биогумус,</a:t>
            </a:r>
            <a:r>
              <a:rPr lang="en-US" sz="9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9600" dirty="0">
                <a:latin typeface="Verdana" panose="020B0604030504040204" pitchFamily="34" charset="0"/>
                <a:ea typeface="Verdana" panose="020B0604030504040204" pitchFamily="34" charset="0"/>
              </a:rPr>
              <a:t>гумуса через минеральные удобрения.</a:t>
            </a:r>
            <a:endParaRPr lang="ky-KG" sz="9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2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4B919-F3FE-6C10-AAD3-A3B0ADC8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6" y="534413"/>
            <a:ext cx="5871303" cy="906966"/>
          </a:xfrm>
        </p:spPr>
        <p:txBody>
          <a:bodyPr>
            <a:normAutofit fontScale="90000"/>
          </a:bodyPr>
          <a:lstStyle/>
          <a:p>
            <a:pPr algn="l" rtl="0"/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Азот  расписание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EA05F-F4DD-B9D8-60EC-430AC404C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817" y="1562017"/>
            <a:ext cx="6764057" cy="4761570"/>
          </a:xfrm>
        </p:spPr>
        <p:txBody>
          <a:bodyPr>
            <a:noAutofit/>
          </a:bodyPr>
          <a:lstStyle/>
          <a:p>
            <a:pPr mar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✅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Ранняя весна (март-апрель)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Вносится</a:t>
            </a:r>
            <a:r>
              <a:rPr lang="ru-RU" altLang="ko-KR" sz="2000" dirty="0"/>
              <a:t>✅ Ранней весной (март–апрель) — вносится основная доза азота, стимулируется рост растения.</a:t>
            </a:r>
            <a:br>
              <a:rPr lang="ru-RU" altLang="ko-KR" sz="2000" dirty="0"/>
            </a:br>
            <a:r>
              <a:rPr lang="ru-RU" altLang="ko-KR" sz="2000" dirty="0"/>
              <a:t>✅ Май (перед цветением) — проводится внекорневая подкормка (только при необходимости!).</a:t>
            </a:r>
            <a:br>
              <a:rPr lang="ru-RU" altLang="ko-KR" sz="2000" dirty="0"/>
            </a:br>
            <a:r>
              <a:rPr lang="ru-RU" altLang="ko-KR" sz="2000" dirty="0"/>
              <a:t>✅ Июнь–июль (в период сбора урожая) — внесение азота ПРЕКРАЩАЕТСЯ, так как растение должно направить энергию на формирование плодов.</a:t>
            </a:r>
            <a:br>
              <a:rPr lang="ru-RU" altLang="ko-KR" sz="2000" dirty="0"/>
            </a:br>
            <a:r>
              <a:rPr lang="ru-RU" altLang="ko-KR" sz="2000" dirty="0"/>
              <a:t>✅ Осенью (сентябрь–октябрь) — азот не вносится, поскольку растение переходит в фазу покоя.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3F18A1-0AB7-6BDB-9CC2-12C7E048A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70" y="2934283"/>
            <a:ext cx="2496713" cy="3333241"/>
          </a:xfrm>
          <a:prstGeom prst="rect">
            <a:avLst/>
          </a:prstGeom>
        </p:spPr>
      </p:pic>
      <p:pic>
        <p:nvPicPr>
          <p:cNvPr id="1026" name="Picture 2" descr="Минеральное удобрение карбамид (мочевина) купить оптом в Москве от  производителя Уралхим: хранение, применение, состав">
            <a:extLst>
              <a:ext uri="{FF2B5EF4-FFF2-40B4-BE49-F238E27FC236}">
                <a16:creationId xmlns:a16="http://schemas.microsoft.com/office/drawing/2014/main" id="{8E80F662-1D81-55B8-5061-A6CA99FD2A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74" y="255251"/>
            <a:ext cx="3479897" cy="34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01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BF4EB-A28B-68A2-DDF9-69204B01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03" y="644201"/>
            <a:ext cx="10895233" cy="1080566"/>
          </a:xfrm>
        </p:spPr>
        <p:txBody>
          <a:bodyPr>
            <a:normAutofit/>
          </a:bodyPr>
          <a:lstStyle/>
          <a:p>
            <a:pPr algn="l" rtl="0"/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Фосфор,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Важность калийных удобрений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4459A8-D84C-17D9-75F4-2D91E435E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2018228"/>
            <a:ext cx="8596668" cy="3880773"/>
          </a:xfrm>
        </p:spPr>
        <p:txBody>
          <a:bodyPr>
            <a:normAutofit fontScale="92500"/>
          </a:bodyPr>
          <a:lstStyle/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ko-KR" sz="2400" dirty="0"/>
              <a:t>Фосфор способствует развитию корней конопли, завязыванию плодов и повышает устойчивость растения к зимним условиям. Этот элемент усваивается медленно, поэтому важно правильно его применять.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ko-KR" sz="2400" dirty="0"/>
              <a:t>Калий — крайне важный элемент для правильного роста конопли, качества плодов и устойчивости к болезням. Он улучшает способность растения рационально использовать воду, а также повышает вкус и срок хранения плодов.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938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Диаммофоска NPK 10:26:26 - RUSAGRO LLC">
            <a:extLst>
              <a:ext uri="{FF2B5EF4-FFF2-40B4-BE49-F238E27FC236}">
                <a16:creationId xmlns:a16="http://schemas.microsoft.com/office/drawing/2014/main" id="{8F54F8EB-5DFA-1A43-9A2C-08A76DB6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199" y="3958550"/>
            <a:ext cx="2778749" cy="27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Удобрение Нитроаммофоска &quot;Фаско&quot;, 1 кг в Астане, комплексные удобрения от  компании &quot;ТОО «Алмаз 07»&quot;">
            <a:extLst>
              <a:ext uri="{FF2B5EF4-FFF2-40B4-BE49-F238E27FC236}">
                <a16:creationId xmlns:a16="http://schemas.microsoft.com/office/drawing/2014/main" id="{BE9BFA0B-F69F-2910-3885-6EC60517C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66361" y="3483436"/>
            <a:ext cx="2411330" cy="27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32EAC-FF32-C9B8-FD1D-41757B8F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31" y="378819"/>
            <a:ext cx="8413976" cy="1264917"/>
          </a:xfrm>
        </p:spPr>
        <p:txBody>
          <a:bodyPr>
            <a:noAutofit/>
          </a:bodyPr>
          <a:lstStyle/>
          <a:p>
            <a:pPr algn="l" rtl="0"/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Фосфор,</a:t>
            </a:r>
            <a:r>
              <a:rPr lang="en-US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Важность калийных удобрений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FD257-13C8-2CA1-A41A-34F1EAB80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116" y="1794278"/>
            <a:ext cx="6668627" cy="468490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ko-KR" sz="2400" dirty="0"/>
              <a:t>Перед применением любых удобрений обязательно нужно провести анализ почвы!</a:t>
            </a:r>
            <a:br>
              <a:rPr lang="ru-RU" altLang="ko-KR" sz="2400" dirty="0"/>
            </a:br>
            <a:r>
              <a:rPr lang="ru-RU" altLang="ko-KR" sz="2400" dirty="0"/>
              <a:t>Когда мы точно знаем, какие элементы и в каком количестве нужны нашей почве, эффективность будет гораздо выше.</a:t>
            </a:r>
            <a:br>
              <a:rPr lang="ru-RU" altLang="ko-KR" sz="2400" dirty="0"/>
            </a:br>
            <a:r>
              <a:rPr lang="ru-RU" altLang="ko-KR" sz="2400" dirty="0"/>
              <a:t>При использовании удобрений важно знать их состав, дозировку и марку.</a:t>
            </a:r>
            <a:br>
              <a:rPr lang="ru-RU" altLang="ko-KR" sz="2400" dirty="0"/>
            </a:br>
            <a:r>
              <a:rPr lang="ru-RU" altLang="ko-KR" sz="2400" dirty="0"/>
              <a:t>Выбор конкретного удобрения зависит от особенностей вашей почвы, потребностей растения и других факторов.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ru-RU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Удобрение Аммофоска 1кг (Россия) - купить в интернет-магазине Стройбаза на  Белинского c доставкой по Пскову и области">
            <a:extLst>
              <a:ext uri="{FF2B5EF4-FFF2-40B4-BE49-F238E27FC236}">
                <a16:creationId xmlns:a16="http://schemas.microsoft.com/office/drawing/2014/main" id="{5DE83054-0BC0-A9A2-5594-FB80DDA9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751" y="160763"/>
            <a:ext cx="2342601" cy="29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Суперфосфат двойной» ФАСКО">
            <a:extLst>
              <a:ext uri="{FF2B5EF4-FFF2-40B4-BE49-F238E27FC236}">
                <a16:creationId xmlns:a16="http://schemas.microsoft.com/office/drawing/2014/main" id="{D4D67A3D-BFDF-2688-F433-2028E0816F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09" y="1210075"/>
            <a:ext cx="2138090" cy="28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5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D4BDC-2EEC-A501-6834-0A4C6C6A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86" y="490655"/>
            <a:ext cx="8596668" cy="1019908"/>
          </a:xfrm>
        </p:spPr>
        <p:txBody>
          <a:bodyPr>
            <a:normAutofit/>
          </a:bodyPr>
          <a:lstStyle/>
          <a:p>
            <a:pPr algn="l" rtl="0"/>
            <a:r>
              <a:rPr lang="ru-RU" altLang="ko-KR" sz="2800" dirty="0"/>
              <a:t>Правильный выбор участка</a:t>
            </a:r>
            <a:endParaRPr lang="ru-RU" sz="28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ED6F56-745B-8AE9-8B0F-FC976A82E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4455" y="1510563"/>
            <a:ext cx="6161395" cy="42446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altLang="ko-KR" sz="2400" b="1" dirty="0"/>
              <a:t>Схема посадки:</a:t>
            </a:r>
            <a:br>
              <a:rPr lang="ru-RU" altLang="ko-KR" sz="2400" dirty="0"/>
            </a:br>
            <a:r>
              <a:rPr lang="ru-RU" altLang="ko-KR" sz="2400" dirty="0"/>
              <a:t>Междурядья — 1,5–2 метра</a:t>
            </a:r>
            <a:br>
              <a:rPr lang="ru-RU" altLang="ko-KR" sz="2400" dirty="0"/>
            </a:br>
            <a:r>
              <a:rPr lang="ru-RU" altLang="ko-KR" sz="2400" dirty="0"/>
              <a:t>Расстояние между растениями — 0,40–0,50 метра</a:t>
            </a:r>
          </a:p>
          <a:p>
            <a:r>
              <a:rPr lang="ru-RU" altLang="ko-KR" sz="2400" dirty="0"/>
              <a:t>Посадка по рекомендованной схеме создаёт оптимальные условия для роста малины.</a:t>
            </a:r>
            <a:br>
              <a:rPr lang="ru-RU" altLang="ko-KR" sz="2400" dirty="0"/>
            </a:br>
            <a:r>
              <a:rPr lang="ru-RU" altLang="ko-KR" sz="2400" dirty="0"/>
              <a:t>Также обеспечиваются удобства при сборе урожая и обработке междурядий.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280A415-08D2-D413-5D29-79F067C71A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8" y="2100520"/>
            <a:ext cx="4070356" cy="30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8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9EE4A-E8BA-506E-9D74-28B8A42D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04" y="752428"/>
            <a:ext cx="10010943" cy="1320800"/>
          </a:xfrm>
        </p:spPr>
        <p:txBody>
          <a:bodyPr>
            <a:norm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органических удобрений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4FFC2-CC35-7186-20DB-5EB4D8B6C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437" y="2292536"/>
            <a:ext cx="6836867" cy="41427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altLang="ko-KR" sz="2000" b="1" dirty="0"/>
              <a:t>Наиболее подходящее время:</a:t>
            </a:r>
            <a:endParaRPr lang="ru-RU" altLang="ko-K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altLang="ko-KR" sz="2000" b="1" dirty="0"/>
              <a:t>Осенью</a:t>
            </a:r>
            <a:r>
              <a:rPr lang="ru-RU" altLang="ko-KR" sz="2000" dirty="0"/>
              <a:t> — подготовка к зиме;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ko-KR" sz="2000" b="1" dirty="0"/>
              <a:t>Весной</a:t>
            </a:r>
            <a:r>
              <a:rPr lang="ru-RU" altLang="ko-KR" sz="2000" dirty="0"/>
              <a:t> — помощь в начальном росте растения;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ko-KR" sz="2000" b="1" dirty="0"/>
              <a:t>После обрезки</a:t>
            </a:r>
            <a:r>
              <a:rPr lang="ru-RU" altLang="ko-KR" sz="2000" dirty="0"/>
              <a:t> — обеспечение повторного развития растения.</a:t>
            </a:r>
          </a:p>
          <a:p>
            <a:r>
              <a:rPr lang="ru-RU" altLang="ko-KR" sz="2000" dirty="0"/>
              <a:t>Основное преимущество органических удобрений — они обогащают почву и обеспечивают длительное питание.</a:t>
            </a:r>
          </a:p>
        </p:txBody>
      </p:sp>
      <p:pic>
        <p:nvPicPr>
          <p:cNvPr id="6146" name="Picture 2" descr="Органикалык жер семирткичтер өндүрүлгөн жерди кантип тандоо керек.- YiZheng  Heavy Machinery Co., Ltd.">
            <a:extLst>
              <a:ext uri="{FF2B5EF4-FFF2-40B4-BE49-F238E27FC236}">
                <a16:creationId xmlns:a16="http://schemas.microsoft.com/office/drawing/2014/main" id="{D43C9B1C-5A7A-0AB1-EBEC-C3FD579E52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4490" y="1611481"/>
            <a:ext cx="3923706" cy="27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64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73A82-AE28-E5EC-0341-63E1CB76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85" y="183366"/>
            <a:ext cx="8909344" cy="1320800"/>
          </a:xfrm>
        </p:spPr>
        <p:txBody>
          <a:bodyPr>
            <a:normAutofit/>
          </a:bodyPr>
          <a:lstStyle/>
          <a:p>
            <a:pPr algn="l" rtl="0"/>
            <a:r>
              <a:rPr lang="ky-KG" sz="36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Обрезка конопли и зеленая обрезка</a:t>
            </a:r>
            <a:r>
              <a:rPr lang="en-US" sz="36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36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(прерывание) важность</a:t>
            </a:r>
            <a:endParaRPr lang="ru-RU" sz="36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4DFE38-6C1A-1437-3F33-8888AD617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234" y="1602721"/>
            <a:ext cx="6960753" cy="2903574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Зелёная обрезка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(разрезанное)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делается в мае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Рекомендуется делать это, когда растение достигнет высоты 80 см.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Осень как ключевое значение </a:t>
            </a:r>
            <a:r>
              <a:rPr lang="ky-KG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чтобы ускорить сбор урожая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ky-KG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увеличивать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</a:t>
            </a:r>
            <a:r>
              <a:rPr lang="ky-KG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является.</a:t>
            </a:r>
            <a:endParaRPr lang="ky-KG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1238CA7-0128-C875-3144-8CDB85A24D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17" y="1146785"/>
            <a:ext cx="3748598" cy="25052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D7151-B68B-7C6E-B904-868B27E0B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80" y="4028401"/>
            <a:ext cx="3780735" cy="27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2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D88F6-025C-F787-AFA1-0E67621E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69828"/>
            <a:ext cx="8596668" cy="1320800"/>
          </a:xfrm>
        </p:spPr>
        <p:txBody>
          <a:bodyPr>
            <a:norm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Зелёная обрезка</a:t>
            </a:r>
            <a:r>
              <a:rPr lang="en-US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(перерыв)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73C23-ED01-1650-E0AD-0BFF1A680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749" y="1315845"/>
            <a:ext cx="5968217" cy="4319306"/>
          </a:xfrm>
        </p:spPr>
        <p:txBody>
          <a:bodyPr>
            <a:noAutofit/>
          </a:bodyPr>
          <a:lstStyle/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 проведения зеленой обрезки (черенкования) растение подвергается стрессу, а затем из места среза вырастает 3–4 побега.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этом изображении показана модель 1 после разреза.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 на следующий месяц. По-видимому 3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листьев выросли новые ветви. Эти растения вырастают еще на 1 метр и дают урожай осенью.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2562CD-570D-3092-A3E4-E3A411EDDB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44" y="1839750"/>
            <a:ext cx="4970049" cy="29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0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19A41-B601-5DDD-8469-C3E4E3B5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43" y="762910"/>
            <a:ext cx="8596668" cy="1320800"/>
          </a:xfrm>
        </p:spPr>
        <p:txBody>
          <a:bodyPr/>
          <a:lstStyle/>
          <a:p>
            <a:pPr algn="l" rtl="0"/>
            <a:r>
              <a:rPr lang="ky-KG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Стрижка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2DA116-EFBB-A431-A289-3BE38B9AE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602" y="1930400"/>
            <a:ext cx="6091456" cy="38807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None/>
            </a:pP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После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плодоношения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растения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нужно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обрезать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оставляя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5–6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см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над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уровнем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земли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b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Обрезка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помогает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правильному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росту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обеспечивает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будущий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урожай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b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Используемые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ножницы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должны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быть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острыми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чтобы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растение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не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получило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лишние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повреждения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во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время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процедуры</a:t>
            </a:r>
            <a:r>
              <a:rPr kumimoji="0" lang="ko-KR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None/>
            </a:pP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D68459-67C2-3C8A-642F-BE5E31F944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89" y="2121665"/>
            <a:ext cx="5110308" cy="29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7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олезные свойства малины, витаминный состав, противопоказания">
            <a:extLst>
              <a:ext uri="{FF2B5EF4-FFF2-40B4-BE49-F238E27FC236}">
                <a16:creationId xmlns:a16="http://schemas.microsoft.com/office/drawing/2014/main" id="{20BEBF2F-5AAC-5F20-888F-3D81FA6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1" y="54755"/>
            <a:ext cx="11423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19A41-B601-5DDD-8469-C3E4E3B5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39" y="431650"/>
            <a:ext cx="8596668" cy="1320800"/>
          </a:xfrm>
        </p:spPr>
        <p:txBody>
          <a:bodyPr>
            <a:normAutofit/>
          </a:bodyPr>
          <a:lstStyle/>
          <a:p>
            <a:pPr algn="l" rtl="0"/>
            <a:r>
              <a:rPr lang="ru-RU" altLang="ru-RU" sz="32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БОЛЬШОЕ СПАСИБО ЗА ВНИМАНИЕ!!!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0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9C4AB-A366-49C7-1222-3505FB98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07" y="527047"/>
            <a:ext cx="4246358" cy="1320800"/>
          </a:xfrm>
        </p:spPr>
        <p:txBody>
          <a:bodyPr>
            <a:norm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Выберите область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6A2E4F-29CD-4944-0F62-F18741D38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1517" y="1108645"/>
            <a:ext cx="6375285" cy="4640710"/>
          </a:xfrm>
        </p:spPr>
        <p:txBody>
          <a:bodyPr>
            <a:noAutofit/>
          </a:bodyPr>
          <a:lstStyle/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Достаточное количество влаги, глубокая почвенная мягкость,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</a:t>
            </a:r>
            <a:r>
              <a:rPr lang="ky-KG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еобходимо иметь расчищенную территорию от сорняков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связано с тем, что корни конопли расположены близко к поверхности земли.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Грунтовые воды не должны располагаться ближе 1-2 метров. Если посадка будет слишком тесной, малина будет расти медленно и станет более восприимчивой к различным </a:t>
            </a: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заболеваниям.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4E7BF1-F930-A209-35A1-526090A40F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3" y="1460015"/>
            <a:ext cx="3667529" cy="487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1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CFF2A-2065-1348-80EC-ED8315D0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20" y="405378"/>
            <a:ext cx="8250877" cy="861830"/>
          </a:xfrm>
        </p:spPr>
        <p:txBody>
          <a:bodyPr>
            <a:no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посадки конопли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5CF32-9B7C-0729-42AA-314998C1A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350" y="1506663"/>
            <a:ext cx="6206319" cy="3911214"/>
          </a:xfrm>
        </p:spPr>
        <p:txBody>
          <a:bodyPr>
            <a:noAutofit/>
          </a:bodyPr>
          <a:lstStyle/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рассадки: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lvl="1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None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расстояние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метр</a:t>
            </a:r>
          </a:p>
          <a:p>
            <a:pPr marL="361950" lvl="1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None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Расстояние между растениями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0,40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0,50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метр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Выше предложенный </a:t>
            </a:r>
            <a:r>
              <a:rPr lang="ru-RU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схемасы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посадке зёрен составляет оптимальные условия</a:t>
            </a:r>
          </a:p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Когда фрукт созреет для того чтобы собрать будет создан хорошие условия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E841180-588C-D1B9-62E6-E16B6FA404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20" y="1506663"/>
            <a:ext cx="4367816" cy="32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D50D-E51D-5191-292C-DB03AA2C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89" y="430854"/>
            <a:ext cx="10291307" cy="785869"/>
          </a:xfrm>
        </p:spPr>
        <p:txBody>
          <a:bodyPr>
            <a:no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саженцев при посадке конопли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DD638-3A46-D681-58E2-ADE362C43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4007146" y="1624115"/>
            <a:ext cx="7485821" cy="34403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ru-RU" altLang="ko-KR" sz="2400" dirty="0"/>
              <a:t>Выбор чистых и качественных саженцев очень важен.</a:t>
            </a:r>
            <a:br>
              <a:rPr lang="ru-RU" altLang="ko-KR" sz="2400" dirty="0"/>
            </a:br>
            <a:r>
              <a:rPr lang="ru-RU" altLang="ko-KR" sz="2400" dirty="0"/>
              <a:t>Больные саженцы могут распространять вирусные, грибковые и бактериальные заболевания, что может нанести ущерб всей плантации.</a:t>
            </a:r>
            <a:br>
              <a:rPr lang="ru-RU" altLang="ko-KR" sz="2400" dirty="0"/>
            </a:br>
            <a:r>
              <a:rPr lang="ru-RU" altLang="ko-KR" sz="2400" dirty="0"/>
              <a:t>Качественный саженец имеет крепкую и хорошо развитую корневую систему, что обеспечивает быстрое укоренение растения в почве.</a:t>
            </a:r>
          </a:p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3F6345-46D4-99F7-0FA0-904FD14BE7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60" y="1747590"/>
            <a:ext cx="3247293" cy="43131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07146" y="5874244"/>
            <a:ext cx="7233951" cy="791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этой фотографии для сравнения посажены местный и европейский сорта.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1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19FB4-DB5C-5D21-DBF9-66D5AA0DB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55" y="441947"/>
            <a:ext cx="8596668" cy="1042322"/>
          </a:xfrm>
        </p:spPr>
        <p:txBody>
          <a:bodyPr>
            <a:norm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Выбор саженца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75DECE-85E4-D0D1-BD6E-9CD5652D1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1514" y="1668181"/>
            <a:ext cx="5739061" cy="394286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ko-KR" sz="2400" dirty="0"/>
              <a:t>Выбор саженцев, подходящих для региона, улучшает устойчивость растений к жаре, холоду и засухе.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ko-KR" sz="2400" dirty="0"/>
              <a:t>Лучше всего приобретать саженцы в известных, сертифицированных питомниках или у надежных фермеров.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endParaRPr lang="ru-RU" sz="24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AA6037A-6F6D-CD1D-B2F2-064DD87684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73" y="1668181"/>
            <a:ext cx="4834245" cy="363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79904-8172-E9E5-8ACA-CF7FC3FD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28" y="367990"/>
            <a:ext cx="10196908" cy="1562410"/>
          </a:xfrm>
        </p:spPr>
        <p:txBody>
          <a:bodyPr>
            <a:noAutofit/>
          </a:bodyPr>
          <a:lstStyle/>
          <a:p>
            <a:pPr algn="l" rtl="0">
              <a:lnSpc>
                <a:spcPct val="120000"/>
              </a:lnSpc>
            </a:pPr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условия, которые следует учитывать при посадке рассады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21E6-3F93-2EE0-FD59-D6D3BCCD0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4368" y="2130683"/>
            <a:ext cx="6187679" cy="2360644"/>
          </a:xfrm>
        </p:spPr>
        <p:txBody>
          <a:bodyPr>
            <a:noAutofit/>
          </a:bodyPr>
          <a:lstStyle/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Сажать следует до того, как вырастут побеги.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Посажено осенью и весной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rt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Font typeface="Wingdings" panose="05000000000000000000" pitchFamily="2" charset="2"/>
              <a:buChar char="§"/>
            </a:pPr>
            <a:r>
              <a:rPr lang="ky-KG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роста и развития посаженного саженца необходимо обеспечить достаточное количество питательных веществ.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ky-KG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42B7E7C-0783-503A-8272-087756E5E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7" y="2130683"/>
            <a:ext cx="4184650" cy="31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1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C40713AA-CFB7-522E-6874-906F2CA93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40" y="1248005"/>
            <a:ext cx="6692808" cy="34718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22FA9-48C3-5C7B-62C3-C990C257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015" y="4526628"/>
            <a:ext cx="6555969" cy="1847631"/>
          </a:xfrm>
        </p:spPr>
        <p:txBody>
          <a:bodyPr>
            <a:noAutofit/>
          </a:bodyPr>
          <a:lstStyle/>
          <a:p>
            <a:pPr algn="l" rtl="0">
              <a:lnSpc>
                <a:spcPct val="120000"/>
              </a:lnSpc>
              <a:spcAft>
                <a:spcPts val="2400"/>
              </a:spcAft>
            </a:pPr>
            <a:r>
              <a:rPr lang="ky-KG" sz="2400" cap="none" spc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Это?</a:t>
            </a:r>
            <a:r>
              <a:rPr lang="ky-KG" sz="2400" b="1" cap="none" spc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ky-KG" sz="2400" cap="none" spc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этом методе небольшие сеянцы, появившиеся из-под пшеничного поля, выкапывают, отделяют от корней и пересаживают в недавно подготовленную почву.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2400" cap="none" spc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6607" y="367990"/>
            <a:ext cx="7849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Посадка делением стебля</a:t>
            </a:r>
            <a:endParaRPr lang="en-US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8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C06F8-B018-D20E-3CEA-2A3554F9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95" y="515182"/>
            <a:ext cx="8596668" cy="662040"/>
          </a:xfrm>
        </p:spPr>
        <p:txBody>
          <a:bodyPr>
            <a:normAutofit/>
          </a:bodyPr>
          <a:lstStyle/>
          <a:p>
            <a:pPr algn="l" rtl="0"/>
            <a:r>
              <a:rPr lang="ky-KG" sz="3200" dirty="0">
                <a:solidFill>
                  <a:srgbClr val="2D8B4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Размножение семенами</a:t>
            </a:r>
            <a:endParaRPr lang="ru-RU" sz="3200" dirty="0">
              <a:solidFill>
                <a:srgbClr val="2D8B4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64D9A-7564-8C7C-1AFF-31056B031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7782" y="1315149"/>
            <a:ext cx="7108299" cy="4227702"/>
          </a:xfrm>
        </p:spPr>
        <p:txBody>
          <a:bodyPr>
            <a:noAutofit/>
          </a:bodyPr>
          <a:lstStyle/>
          <a:p>
            <a:pPr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2D8B4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ko-KR" sz="2400" dirty="0"/>
              <a:t>Конопля в основном размножается вегетативным способом (корневые почки, черенки, саженцы), но также возможно размножение семенами.</a:t>
            </a:r>
            <a:br>
              <a:rPr lang="ru-RU" altLang="ko-KR" sz="2400" dirty="0"/>
            </a:br>
            <a:r>
              <a:rPr lang="ru-RU" altLang="ko-KR" sz="2400" dirty="0"/>
              <a:t>Этот метод используется при выращивании новых сортов, селекционных работах или для получения чистых растений, свободных от некоторых болезней.</a:t>
            </a:r>
            <a:br>
              <a:rPr lang="ru-RU" altLang="ko-KR" sz="2400" dirty="0"/>
            </a:br>
            <a:r>
              <a:rPr lang="ru-RU" altLang="ko-KR" sz="2400" dirty="0"/>
              <a:t>Если цель — получить урожай быстро, то предпочтение отдается вегетативным способам размножения.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 descr="Выращивание семенным способом исключает вероятность получения другого, непохожего на материнское, растения">
            <a:extLst>
              <a:ext uri="{FF2B5EF4-FFF2-40B4-BE49-F238E27FC236}">
                <a16:creationId xmlns:a16="http://schemas.microsoft.com/office/drawing/2014/main" id="{B5E19B33-2B00-66DC-76D7-BFE397063F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95" y="1754554"/>
            <a:ext cx="3380719" cy="22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6309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1955</TotalTime>
  <Words>1236</Words>
  <Application>Microsoft Office PowerPoint</Application>
  <PresentationFormat>Widescreen</PresentationFormat>
  <Paragraphs>95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Verdana</vt:lpstr>
      <vt:lpstr>Wingdings</vt:lpstr>
      <vt:lpstr>Wingdings 3</vt:lpstr>
      <vt:lpstr>Аспект</vt:lpstr>
      <vt:lpstr>Обучение агротехнологии выращивания малины</vt:lpstr>
      <vt:lpstr>Правильный выбор участка</vt:lpstr>
      <vt:lpstr>Выберите область</vt:lpstr>
      <vt:lpstr>Схема посадки конопли</vt:lpstr>
      <vt:lpstr>Выбор саженцев при посадке конопли</vt:lpstr>
      <vt:lpstr>Выбор саженца</vt:lpstr>
      <vt:lpstr>Основные условия, которые следует учитывать при посадке рассады</vt:lpstr>
      <vt:lpstr>Это? При этом методе небольшие сеянцы, появившиеся из-под пшеничного поля, выкапывают, отделяют от корней и пересаживают в недавно подготовленную почву..</vt:lpstr>
      <vt:lpstr>Размножение семенами</vt:lpstr>
      <vt:lpstr>Умножение ручками</vt:lpstr>
      <vt:lpstr>Через зеленые ручки</vt:lpstr>
      <vt:lpstr>Размножение через корни</vt:lpstr>
      <vt:lpstr>Уход за коноплей</vt:lpstr>
      <vt:lpstr>Полив</vt:lpstr>
      <vt:lpstr>Гнеобходимо во время сбора урожая вещи</vt:lpstr>
      <vt:lpstr>Зернов могилу еда отдавать расписание </vt:lpstr>
      <vt:lpstr>Азот  расписание </vt:lpstr>
      <vt:lpstr>Фосфор, Важность калийных удобрений</vt:lpstr>
      <vt:lpstr>Фосфор, Важность калийных удобрений</vt:lpstr>
      <vt:lpstr>Использование органических удобрений</vt:lpstr>
      <vt:lpstr>Обрезка конопли и зеленая обрезка (прерывание) важность</vt:lpstr>
      <vt:lpstr>Зелёная обрезка (перерыв)</vt:lpstr>
      <vt:lpstr>Стрижка</vt:lpstr>
      <vt:lpstr>БОЛЬШОЕ СПАСИБО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Дан куурайдын агротехнологиясы боюнча окуу</dc:title>
  <dc:creator>Пользователь</dc:creator>
  <cp:lastModifiedBy>Zikirova Gulzina</cp:lastModifiedBy>
  <cp:revision>91</cp:revision>
  <dcterms:created xsi:type="dcterms:W3CDTF">2025-02-14T05:01:06Z</dcterms:created>
  <dcterms:modified xsi:type="dcterms:W3CDTF">2025-05-23T08:02:49Z</dcterms:modified>
</cp:coreProperties>
</file>