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72" r:id="rId1"/>
  </p:sldMasterIdLst>
  <p:notesMasterIdLst>
    <p:notesMasterId r:id="rId26"/>
  </p:notesMasterIdLst>
  <p:sldIdLst>
    <p:sldId id="256" r:id="rId2"/>
    <p:sldId id="264" r:id="rId3"/>
    <p:sldId id="265" r:id="rId4"/>
    <p:sldId id="266" r:id="rId5"/>
    <p:sldId id="267" r:id="rId6"/>
    <p:sldId id="268" r:id="rId7"/>
    <p:sldId id="269" r:id="rId8"/>
    <p:sldId id="270" r:id="rId9"/>
    <p:sldId id="272" r:id="rId10"/>
    <p:sldId id="273" r:id="rId11"/>
    <p:sldId id="274" r:id="rId12"/>
    <p:sldId id="275" r:id="rId13"/>
    <p:sldId id="261" r:id="rId14"/>
    <p:sldId id="278" r:id="rId15"/>
    <p:sldId id="280" r:id="rId16"/>
    <p:sldId id="284" r:id="rId17"/>
    <p:sldId id="285" r:id="rId18"/>
    <p:sldId id="287" r:id="rId19"/>
    <p:sldId id="286" r:id="rId20"/>
    <p:sldId id="288" r:id="rId21"/>
    <p:sldId id="262" r:id="rId22"/>
    <p:sldId id="282" r:id="rId23"/>
    <p:sldId id="281" r:id="rId24"/>
    <p:sldId id="289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D8B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847" autoAdjust="0"/>
    <p:restoredTop sz="94660"/>
  </p:normalViewPr>
  <p:slideViewPr>
    <p:cSldViewPr snapToGrid="0">
      <p:cViewPr varScale="1">
        <p:scale>
          <a:sx n="60" d="100"/>
          <a:sy n="60" d="100"/>
        </p:scale>
        <p:origin x="108" y="2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DB7465-D166-4B5D-A298-DE1C7138B5A9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F0C488-439B-4EFD-AE89-446CF6B9B8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7033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3/21/2025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42662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3/21/2025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96325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3/21/2025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990223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3/21/2025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06373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3/21/2025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432002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3/21/2025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63416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3/21/2025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50657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3/21/2025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08875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3/21/2025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70606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3/21/2025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89892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3/21/2025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636170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3/21/2025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561453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3/21/2025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21947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3/21/2025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90613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3/21/2025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102359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3/21/2025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71375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smtClean="0"/>
              <a:pPr/>
              <a:t>3/21/2025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01578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38074C-AEBD-91DC-57A1-EB38B3FFE2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0236" y="2376922"/>
            <a:ext cx="5695764" cy="1768173"/>
          </a:xfrm>
        </p:spPr>
        <p:txBody>
          <a:bodyPr/>
          <a:lstStyle/>
          <a:p>
            <a:pPr algn="l">
              <a:lnSpc>
                <a:spcPct val="120000"/>
              </a:lnSpc>
            </a:pPr>
            <a:r>
              <a:rPr lang="ru-RU" sz="3200" b="1" dirty="0">
                <a:solidFill>
                  <a:srgbClr val="2D8B4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Дан </a:t>
            </a:r>
            <a:r>
              <a:rPr lang="ru-RU" sz="3200" b="1" dirty="0" err="1">
                <a:solidFill>
                  <a:srgbClr val="2D8B4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куурайдын</a:t>
            </a:r>
            <a:r>
              <a:rPr lang="ru-RU" sz="3200" b="1" dirty="0">
                <a:solidFill>
                  <a:srgbClr val="2D8B4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200" b="1" dirty="0" err="1">
                <a:solidFill>
                  <a:srgbClr val="2D8B4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агротехнологиясы</a:t>
            </a:r>
            <a:r>
              <a:rPr lang="ru-RU" sz="3200" b="1" dirty="0">
                <a:solidFill>
                  <a:srgbClr val="2D8B4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200" b="1" dirty="0" err="1">
                <a:solidFill>
                  <a:srgbClr val="2D8B4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боюнча</a:t>
            </a:r>
            <a:r>
              <a:rPr lang="ru-RU" sz="3200" b="1" dirty="0">
                <a:solidFill>
                  <a:srgbClr val="2D8B4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200" b="1" dirty="0" err="1">
                <a:solidFill>
                  <a:srgbClr val="2D8B4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окуу</a:t>
            </a:r>
            <a:endParaRPr lang="ru-RU" sz="3200" b="1" dirty="0">
              <a:solidFill>
                <a:srgbClr val="2D8B4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" name="Google Shape;89;p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413" y="478430"/>
            <a:ext cx="1638300" cy="545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Google Shape;91;p1" descr="사단법인 굿네이버스 인터내셔날 퍼블릭용 영문 가로형 B(color-cmyk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4577" y="556628"/>
            <a:ext cx="2057400" cy="486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3083" y="126922"/>
            <a:ext cx="1371600" cy="985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528B06BE-BB8E-0D7D-F33A-FABE1B720C46}"/>
              </a:ext>
            </a:extLst>
          </p:cNvPr>
          <p:cNvSpPr txBox="1">
            <a:spLocks/>
          </p:cNvSpPr>
          <p:nvPr/>
        </p:nvSpPr>
        <p:spPr>
          <a:xfrm>
            <a:off x="400236" y="5770802"/>
            <a:ext cx="6331741" cy="50997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ru-RU" sz="24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ОО АгроЛид</a:t>
            </a:r>
            <a:r>
              <a:rPr lang="en-US" sz="24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ru-RU" sz="24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Март, 2025</a:t>
            </a:r>
          </a:p>
        </p:txBody>
      </p:sp>
      <p:pic>
        <p:nvPicPr>
          <p:cNvPr id="2050" name="Picture 2" descr="Малина - советы покупателям">
            <a:extLst>
              <a:ext uri="{FF2B5EF4-FFF2-40B4-BE49-F238E27FC236}">
                <a16:creationId xmlns:a16="http://schemas.microsoft.com/office/drawing/2014/main" id="{943B56C2-9B9D-737A-F2B0-C1EAD20B3D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8917" y="1929477"/>
            <a:ext cx="5313135" cy="4280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03363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Объект 16">
            <a:extLst>
              <a:ext uri="{FF2B5EF4-FFF2-40B4-BE49-F238E27FC236}">
                <a16:creationId xmlns:a16="http://schemas.microsoft.com/office/drawing/2014/main" id="{E32EBD9C-E52A-9CB0-E41A-9B39A9AF655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339" y="1948276"/>
            <a:ext cx="4800600" cy="3931227"/>
          </a:xfr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9A8B4F-1B2C-EBBC-BBD6-1345FB233A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821" y="516095"/>
            <a:ext cx="9460197" cy="1922585"/>
          </a:xfrm>
        </p:spPr>
        <p:txBody>
          <a:bodyPr>
            <a:noAutofit/>
          </a:bodyPr>
          <a:lstStyle/>
          <a:p>
            <a:r>
              <a:rPr lang="ky-KG" sz="3200" dirty="0">
                <a:solidFill>
                  <a:srgbClr val="2D8B4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Калемчелер менен көбөйтүү</a:t>
            </a:r>
            <a:endParaRPr lang="ru-RU" sz="3200" dirty="0">
              <a:solidFill>
                <a:srgbClr val="2D8B4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E449CDF-8FB2-1D85-5C53-7B8514CE7E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54998" y="1617382"/>
            <a:ext cx="6310300" cy="4593014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ru-RU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Калемчелер менен көбөйтүү – малинанын жакшы сортторун сактоонун жана көбөйтүүнүн мыкты жолу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</a:t>
            </a:r>
            <a:r>
              <a:rPr lang="ru-RU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pPr>
              <a:spcBef>
                <a:spcPts val="0"/>
              </a:spcBef>
              <a:spcAft>
                <a:spcPts val="1200"/>
              </a:spcAft>
              <a:buClr>
                <a:srgbClr val="2D8B41"/>
              </a:buClr>
              <a:buSzPct val="100000"/>
              <a:buFont typeface="Wingdings" panose="05000000000000000000" pitchFamily="2" charset="2"/>
              <a:buChar char="§"/>
            </a:pPr>
            <a:r>
              <a:rPr lang="ru-RU" sz="24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жашыл</a:t>
            </a:r>
            <a:r>
              <a:rPr lang="ru-RU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4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калемчелер</a:t>
            </a:r>
            <a:r>
              <a:rPr lang="ru-RU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тез </a:t>
            </a:r>
            <a:r>
              <a:rPr lang="ru-RU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көбөйөт</a:t>
            </a:r>
            <a:r>
              <a:rPr lang="ru-RU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;</a:t>
            </a:r>
          </a:p>
          <a:p>
            <a:pPr>
              <a:spcBef>
                <a:spcPts val="0"/>
              </a:spcBef>
              <a:spcAft>
                <a:spcPts val="1200"/>
              </a:spcAft>
              <a:buClr>
                <a:srgbClr val="2D8B41"/>
              </a:buClr>
              <a:buSzPct val="100000"/>
              <a:buFont typeface="Wingdings" panose="05000000000000000000" pitchFamily="2" charset="2"/>
              <a:buChar char="§"/>
            </a:pPr>
            <a:r>
              <a:rPr lang="ru-RU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сабак калемчелери</a:t>
            </a:r>
            <a:r>
              <a:rPr lang="ru-RU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жылдын каалаган мезгилинде жасалат; </a:t>
            </a:r>
          </a:p>
          <a:p>
            <a:pPr>
              <a:spcBef>
                <a:spcPts val="0"/>
              </a:spcBef>
              <a:spcAft>
                <a:spcPts val="1200"/>
              </a:spcAft>
              <a:buClr>
                <a:srgbClr val="2D8B41"/>
              </a:buClr>
              <a:buSzPct val="100000"/>
              <a:buFont typeface="Wingdings" panose="05000000000000000000" pitchFamily="2" charset="2"/>
              <a:buChar char="§"/>
            </a:pPr>
            <a:r>
              <a:rPr lang="ru-RU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ал </a:t>
            </a:r>
            <a:r>
              <a:rPr lang="ru-RU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эми</a:t>
            </a:r>
            <a:r>
              <a:rPr lang="ru-RU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4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тамыр</a:t>
            </a:r>
            <a:r>
              <a:rPr lang="ru-RU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4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калемчелери</a:t>
            </a:r>
            <a:r>
              <a:rPr lang="ru-RU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ооруларга</a:t>
            </a:r>
            <a:r>
              <a:rPr lang="ru-RU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туруктуу</a:t>
            </a:r>
            <a:r>
              <a:rPr lang="ru-RU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көчөт</a:t>
            </a:r>
            <a:r>
              <a:rPr lang="ru-RU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алууга</a:t>
            </a:r>
            <a:r>
              <a:rPr lang="ru-RU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жардам</a:t>
            </a:r>
            <a:r>
              <a:rPr lang="ru-RU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берет.</a:t>
            </a:r>
          </a:p>
        </p:txBody>
      </p:sp>
    </p:spTree>
    <p:extLst>
      <p:ext uri="{BB962C8B-B14F-4D97-AF65-F5344CB8AC3E}">
        <p14:creationId xmlns:p14="http://schemas.microsoft.com/office/powerpoint/2010/main" val="25728777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40B359-D98D-584E-50D4-E9D73FE7C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369" y="329451"/>
            <a:ext cx="10409767" cy="745029"/>
          </a:xfrm>
        </p:spPr>
        <p:txBody>
          <a:bodyPr>
            <a:noAutofit/>
          </a:bodyPr>
          <a:lstStyle/>
          <a:p>
            <a:r>
              <a:rPr lang="ky-KG" sz="3200" dirty="0">
                <a:solidFill>
                  <a:srgbClr val="2D8B4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Жашыл калемчелер аркылуу</a:t>
            </a:r>
            <a:endParaRPr lang="ru-RU" sz="3200" dirty="0">
              <a:solidFill>
                <a:srgbClr val="2D8B4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442C6BBB-70C9-B30D-8E49-4D7A88C79203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 bwMode="auto">
          <a:xfrm>
            <a:off x="4653450" y="970197"/>
            <a:ext cx="7289331" cy="5831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None/>
              <a:tabLst/>
            </a:pPr>
            <a:r>
              <a:rPr kumimoji="0" lang="ru-RU" altLang="ru-RU" sz="20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Калемчени</a:t>
            </a:r>
            <a:r>
              <a:rPr kumimoji="0" lang="ru-RU" altLang="ru-RU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ru-RU" altLang="ru-RU" sz="20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алуу</a:t>
            </a:r>
            <a:r>
              <a:rPr kumimoji="0" lang="ru-RU" altLang="ru-RU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</a:t>
            </a:r>
            <a:endParaRPr kumimoji="0" lang="ru-RU" altLang="ru-RU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R="0" lvl="0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/>
            </a:pPr>
            <a:r>
              <a:rPr kumimoji="0" lang="ru-RU" altLang="ru-RU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бийиктиги </a:t>
            </a:r>
            <a:r>
              <a:rPr kumimoji="0" lang="ru-RU" altLang="ru-RU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10-15 см</a:t>
            </a:r>
            <a:r>
              <a:rPr kumimoji="0" lang="ru-RU" altLang="ru-RU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болгон жаш </a:t>
            </a:r>
            <a:r>
              <a:rPr kumimoji="0" lang="ru-RU" altLang="ru-RU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бүчүрлөр</a:t>
            </a:r>
            <a:r>
              <a:rPr kumimoji="0" lang="ru-RU" altLang="ru-RU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ru-RU" altLang="ru-RU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тандалат</a:t>
            </a:r>
            <a:r>
              <a:rPr kumimoji="0" lang="ru-RU" altLang="ru-RU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;</a:t>
            </a:r>
          </a:p>
          <a:p>
            <a:pPr marR="0" lvl="0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/>
            </a:pPr>
            <a:r>
              <a:rPr kumimoji="0" lang="ru-RU" altLang="ru-RU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Калемченин</a:t>
            </a:r>
            <a:r>
              <a:rPr kumimoji="0" lang="ru-RU" altLang="ru-RU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ru-RU" altLang="ru-RU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узундугу</a:t>
            </a:r>
            <a:r>
              <a:rPr kumimoji="0" lang="ru-RU" altLang="ru-RU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ru-RU" altLang="ru-RU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8-12 см</a:t>
            </a:r>
            <a:r>
              <a:rPr kumimoji="0" lang="ru-RU" altLang="ru-RU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2-3 </a:t>
            </a:r>
            <a:r>
              <a:rPr kumimoji="0" lang="ru-RU" altLang="ru-RU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түйүнү</a:t>
            </a:r>
            <a:r>
              <a:rPr kumimoji="0" lang="ru-RU" altLang="ru-RU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</a:t>
            </a:r>
            <a:r>
              <a:rPr kumimoji="0" lang="ru-RU" altLang="ru-RU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бүчүрү</a:t>
            </a:r>
            <a:r>
              <a:rPr kumimoji="0" lang="ru-RU" altLang="ru-RU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 </a:t>
            </a:r>
            <a:r>
              <a:rPr kumimoji="0" lang="ru-RU" altLang="ru-RU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болушу</a:t>
            </a:r>
            <a:r>
              <a:rPr kumimoji="0" lang="ru-RU" altLang="ru-RU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керек.</a:t>
            </a:r>
          </a:p>
          <a:p>
            <a:pPr marL="0" marR="0" lvl="0" indent="0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None/>
              <a:tabLst/>
            </a:pPr>
            <a:r>
              <a:rPr kumimoji="0" lang="ru-RU" altLang="ru-RU" sz="20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Тамырлантуу</a:t>
            </a:r>
            <a:r>
              <a:rPr kumimoji="0" lang="ru-RU" altLang="ru-RU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</a:t>
            </a:r>
            <a:endParaRPr kumimoji="0" lang="ru-RU" altLang="ru-RU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R="0" lvl="0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/>
            </a:pPr>
            <a:r>
              <a:rPr kumimoji="0" lang="ru-RU" altLang="ru-RU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Калемчелерди</a:t>
            </a:r>
            <a:r>
              <a:rPr kumimoji="0" lang="ru-RU" altLang="ru-RU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ru-RU" altLang="ru-RU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тамыр</a:t>
            </a:r>
            <a:r>
              <a:rPr kumimoji="0" lang="ru-RU" altLang="ru-RU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ru-RU" altLang="ru-RU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стимуляторуна</a:t>
            </a:r>
            <a:r>
              <a:rPr kumimoji="0" lang="ru-RU" altLang="ru-RU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</a:t>
            </a:r>
            <a:r>
              <a:rPr kumimoji="0" lang="ru-RU" altLang="ru-RU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Корневин</a:t>
            </a:r>
            <a:r>
              <a:rPr kumimoji="0" lang="ru-RU" altLang="ru-RU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Гетероауксин </a:t>
            </a:r>
            <a:r>
              <a:rPr kumimoji="0" lang="ru-RU" altLang="ru-RU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сыяктуу</a:t>
            </a:r>
            <a:r>
              <a:rPr kumimoji="0" lang="ru-RU" altLang="ru-RU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ru-RU" altLang="ru-RU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препараттарга</a:t>
            </a:r>
            <a:r>
              <a:rPr kumimoji="0" lang="ru-RU" altLang="ru-RU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 </a:t>
            </a:r>
            <a:r>
              <a:rPr kumimoji="0" lang="ru-RU" altLang="ru-RU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чылап</a:t>
            </a:r>
            <a:r>
              <a:rPr kumimoji="0" lang="ru-RU" altLang="ru-RU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ru-RU" altLang="ru-RU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коюу</a:t>
            </a:r>
            <a:r>
              <a:rPr kumimoji="0" lang="ru-RU" altLang="ru-RU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ru-RU" altLang="ru-RU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сунушталат</a:t>
            </a:r>
            <a:r>
              <a:rPr lang="ru-RU" altLang="ru-RU" sz="20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;</a:t>
            </a:r>
            <a:endParaRPr kumimoji="0" lang="ru-RU" altLang="ru-RU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R="0" lvl="0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/>
            </a:pPr>
            <a:r>
              <a:rPr kumimoji="0" lang="ru-RU" altLang="ru-RU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Жеңил</a:t>
            </a:r>
            <a:r>
              <a:rPr kumimoji="0" lang="ru-RU" altLang="ru-RU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ru-RU" altLang="ru-RU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топуракка</a:t>
            </a:r>
            <a:r>
              <a:rPr kumimoji="0" lang="ru-RU" altLang="ru-RU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2-3 см </a:t>
            </a:r>
            <a:r>
              <a:rPr kumimoji="0" lang="ru-RU" altLang="ru-RU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тереңдикке</a:t>
            </a:r>
            <a:r>
              <a:rPr kumimoji="0" lang="ru-RU" altLang="ru-RU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ru-RU" altLang="ru-RU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отургузулат</a:t>
            </a:r>
            <a:r>
              <a:rPr kumimoji="0" lang="ru-RU" altLang="ru-RU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None/>
              <a:tabLst/>
            </a:pPr>
            <a:r>
              <a:rPr kumimoji="0" lang="ru-RU" altLang="ru-RU" sz="20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Багуу</a:t>
            </a:r>
            <a:r>
              <a:rPr kumimoji="0" lang="ru-RU" altLang="ru-RU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</a:t>
            </a:r>
            <a:endParaRPr kumimoji="0" lang="ru-RU" altLang="ru-RU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R="0" lvl="0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/>
            </a:pPr>
            <a:r>
              <a:rPr kumimoji="0" lang="ru-RU" altLang="ru-RU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Топуракты</a:t>
            </a:r>
            <a:r>
              <a:rPr kumimoji="0" lang="ru-RU" altLang="ru-RU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ru-RU" altLang="ru-RU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дайыма</a:t>
            </a:r>
            <a:r>
              <a:rPr kumimoji="0" lang="ru-RU" altLang="ru-RU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ru-RU" altLang="ru-RU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нымдуу</a:t>
            </a:r>
            <a:r>
              <a:rPr kumimoji="0" lang="ru-RU" altLang="ru-RU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ru-RU" altLang="ru-RU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кармоо</a:t>
            </a:r>
            <a:r>
              <a:rPr kumimoji="0" lang="ru-RU" altLang="ru-RU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ru-RU" altLang="ru-RU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керек</a:t>
            </a:r>
            <a:r>
              <a:rPr kumimoji="0" lang="ru-RU" altLang="ru-RU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;</a:t>
            </a:r>
          </a:p>
          <a:p>
            <a:pPr marR="0" lvl="0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/>
            </a:pPr>
            <a:r>
              <a:rPr kumimoji="0" lang="ru-RU" altLang="ru-RU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2-3 </a:t>
            </a:r>
            <a:r>
              <a:rPr kumimoji="0" lang="ru-RU" altLang="ru-RU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жумада</a:t>
            </a:r>
            <a:r>
              <a:rPr kumimoji="0" lang="ru-RU" altLang="ru-RU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ru-RU" altLang="ru-RU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тамыр</a:t>
            </a:r>
            <a:r>
              <a:rPr kumimoji="0" lang="ru-RU" altLang="ru-RU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ru-RU" altLang="ru-RU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алат</a:t>
            </a:r>
            <a:r>
              <a:rPr lang="ru-RU" altLang="ru-RU" sz="20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;</a:t>
            </a:r>
            <a:endParaRPr kumimoji="0" lang="ru-RU" altLang="ru-RU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R="0" lvl="0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/>
            </a:pPr>
            <a:r>
              <a:rPr kumimoji="0" lang="ru-RU" altLang="ru-RU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1,5-2 айдан кийин көчөттөр ачык топуракка көчүрүлөт.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B587312-8D6C-4D47-AB9F-27261F5ED2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44" y="1547446"/>
            <a:ext cx="4180828" cy="312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8926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5A6C5F-4293-E81B-0282-2FF4E7ED0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814" y="308735"/>
            <a:ext cx="8596668" cy="809933"/>
          </a:xfrm>
        </p:spPr>
        <p:txBody>
          <a:bodyPr>
            <a:normAutofit/>
          </a:bodyPr>
          <a:lstStyle/>
          <a:p>
            <a:r>
              <a:rPr lang="ky-KG" sz="3200" b="1" dirty="0">
                <a:solidFill>
                  <a:srgbClr val="2D8B4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Тамыр аркылуу көбөйтүү</a:t>
            </a:r>
            <a:endParaRPr lang="ru-RU" sz="3200" b="1" dirty="0">
              <a:solidFill>
                <a:srgbClr val="2D8B4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20A21DB5-B4A7-6E34-F939-A2C3BD417FB6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 bwMode="auto">
          <a:xfrm>
            <a:off x="397814" y="1212870"/>
            <a:ext cx="6701882" cy="5339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None/>
              <a:tabLst/>
            </a:pPr>
            <a:r>
              <a:rPr lang="ru-RU" altLang="ru-RU" sz="2000" b="1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Тамырды</a:t>
            </a:r>
            <a:r>
              <a:rPr kumimoji="0" lang="ru-RU" altLang="ru-RU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ru-RU" altLang="ru-RU" sz="20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алуу</a:t>
            </a:r>
            <a:r>
              <a:rPr kumimoji="0" lang="ru-RU" altLang="ru-RU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</a:t>
            </a:r>
            <a:endParaRPr kumimoji="0" lang="ru-RU" altLang="ru-RU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R="0" lvl="0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/>
            </a:pPr>
            <a:r>
              <a:rPr kumimoji="0" lang="ru-RU" altLang="ru-RU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Тамыр</a:t>
            </a:r>
            <a:r>
              <a:rPr kumimoji="0" lang="ru-RU" altLang="ru-RU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ru-RU" altLang="ru-RU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системасынын</a:t>
            </a:r>
            <a:r>
              <a:rPr kumimoji="0" lang="ru-RU" altLang="ru-RU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ru-RU" altLang="ru-RU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 см </a:t>
            </a:r>
            <a:r>
              <a:rPr kumimoji="0" lang="ru-RU" altLang="ru-RU" sz="20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калыңдыктагы</a:t>
            </a:r>
            <a:r>
              <a:rPr kumimoji="0" lang="ru-RU" altLang="ru-RU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ru-RU" altLang="ru-RU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бөлүктөрүн</a:t>
            </a:r>
            <a:r>
              <a:rPr kumimoji="0" lang="ru-RU" altLang="ru-RU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ru-RU" altLang="ru-RU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8-12 см</a:t>
            </a:r>
            <a:r>
              <a:rPr kumimoji="0" lang="ru-RU" altLang="ru-RU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ru-RU" altLang="ru-RU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узундукта</a:t>
            </a:r>
            <a:r>
              <a:rPr kumimoji="0" lang="ru-RU" altLang="ru-RU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ru-RU" altLang="ru-RU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кесүү</a:t>
            </a:r>
            <a:r>
              <a:rPr kumimoji="0" lang="ru-RU" altLang="ru-RU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керек.</a:t>
            </a:r>
          </a:p>
          <a:p>
            <a:pPr marR="0" lvl="0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/>
            </a:pPr>
            <a:r>
              <a:rPr kumimoji="0" lang="ru-RU" altLang="ru-RU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Ар бир тамыр бөлүгүндө 1-2 бүчүр болушу керек.</a:t>
            </a:r>
          </a:p>
          <a:p>
            <a:pPr marL="0" marR="0" lvl="0" indent="0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None/>
              <a:tabLst/>
            </a:pPr>
            <a:r>
              <a:rPr kumimoji="0" lang="ru-RU" altLang="ru-RU" sz="20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Тамырлантуу</a:t>
            </a:r>
            <a:r>
              <a:rPr kumimoji="0" lang="ru-RU" altLang="ru-RU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</a:t>
            </a:r>
            <a:endParaRPr kumimoji="0" lang="ru-RU" altLang="ru-RU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R="0" lvl="0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/>
            </a:pPr>
            <a:r>
              <a:rPr kumimoji="0" lang="ru-RU" altLang="ru-RU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Тамыр</a:t>
            </a:r>
            <a:r>
              <a:rPr kumimoji="0" lang="ru-RU" altLang="ru-RU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ru-RU" altLang="ru-RU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бөлүктөрү</a:t>
            </a:r>
            <a:r>
              <a:rPr kumimoji="0" lang="ru-RU" altLang="ru-RU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ru-RU" altLang="ru-RU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нымдуу</a:t>
            </a:r>
            <a:r>
              <a:rPr kumimoji="0" lang="ru-RU" altLang="ru-RU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ru-RU" altLang="ru-RU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топуракка</a:t>
            </a:r>
            <a:r>
              <a:rPr kumimoji="0" lang="ru-RU" altLang="ru-RU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ru-RU" altLang="ru-RU" sz="20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горизонталдуу</a:t>
            </a:r>
            <a:r>
              <a:rPr kumimoji="0" lang="ru-RU" altLang="ru-RU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ru-RU" altLang="ru-RU" sz="20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түрдө</a:t>
            </a:r>
            <a:r>
              <a:rPr kumimoji="0" lang="ru-RU" altLang="ru-RU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3-5 см </a:t>
            </a:r>
            <a:r>
              <a:rPr kumimoji="0" lang="ru-RU" altLang="ru-RU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тереңдикке</a:t>
            </a:r>
            <a:r>
              <a:rPr kumimoji="0" lang="ru-RU" altLang="ru-RU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ru-RU" altLang="ru-RU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көмүлөт</a:t>
            </a:r>
            <a:r>
              <a:rPr kumimoji="0" lang="ru-RU" altLang="ru-RU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  <a:p>
            <a:pPr marR="0" lvl="0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/>
            </a:pPr>
            <a:r>
              <a:rPr kumimoji="0" lang="ru-RU" altLang="ru-RU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Биринчи бүчүрлөр </a:t>
            </a:r>
            <a:r>
              <a:rPr kumimoji="0" lang="ru-RU" altLang="ru-RU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2-3 жумада</a:t>
            </a:r>
            <a:r>
              <a:rPr kumimoji="0" lang="ru-RU" altLang="ru-RU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чыгып баштайт.</a:t>
            </a:r>
          </a:p>
          <a:p>
            <a:pPr marL="0" marR="0" lvl="0" indent="0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None/>
              <a:tabLst/>
            </a:pPr>
            <a:r>
              <a:rPr kumimoji="0" lang="ru-RU" altLang="ru-RU" sz="20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Ачык</a:t>
            </a:r>
            <a:r>
              <a:rPr kumimoji="0" lang="ru-RU" altLang="ru-RU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ru-RU" altLang="ru-RU" sz="20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жерге</a:t>
            </a:r>
            <a:r>
              <a:rPr kumimoji="0" lang="ru-RU" altLang="ru-RU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ru-RU" altLang="ru-RU" sz="20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отургузуу</a:t>
            </a:r>
            <a:r>
              <a:rPr kumimoji="0" lang="ru-RU" altLang="ru-RU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</a:t>
            </a:r>
            <a:endParaRPr kumimoji="0" lang="ru-RU" altLang="ru-RU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R="0" lvl="0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/>
            </a:pPr>
            <a:r>
              <a:rPr kumimoji="0" lang="ru-RU" altLang="ru-RU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2-3 айдан кийин көчөттөр ачык жерге </a:t>
            </a:r>
            <a:r>
              <a:rPr kumimoji="0" lang="ru-RU" altLang="ru-RU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40-50 см аралыкта</a:t>
            </a:r>
            <a:r>
              <a:rPr kumimoji="0" lang="ru-RU" altLang="ru-RU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отургузулат.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0801FCD-2388-0FEB-501C-6E8C1424E3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49495" y="2001579"/>
            <a:ext cx="2439599" cy="4547686"/>
          </a:xfrm>
          <a:prstGeom prst="rect">
            <a:avLst/>
          </a:prstGeom>
        </p:spPr>
      </p:pic>
      <p:pic>
        <p:nvPicPr>
          <p:cNvPr id="7" name="Объект 6">
            <a:extLst>
              <a:ext uri="{FF2B5EF4-FFF2-40B4-BE49-F238E27FC236}">
                <a16:creationId xmlns:a16="http://schemas.microsoft.com/office/drawing/2014/main" id="{337AD252-EE24-6B66-5B42-3465D74A124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91124" y="312606"/>
            <a:ext cx="3238304" cy="3626151"/>
          </a:xfrm>
        </p:spPr>
      </p:pic>
    </p:spTree>
    <p:extLst>
      <p:ext uri="{BB962C8B-B14F-4D97-AF65-F5344CB8AC3E}">
        <p14:creationId xmlns:p14="http://schemas.microsoft.com/office/powerpoint/2010/main" val="18476776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ABD2E0-289F-EF95-A871-6B4D3E8521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300" y="653590"/>
            <a:ext cx="8596668" cy="706859"/>
          </a:xfrm>
        </p:spPr>
        <p:txBody>
          <a:bodyPr>
            <a:normAutofit/>
          </a:bodyPr>
          <a:lstStyle/>
          <a:p>
            <a:r>
              <a:rPr lang="ky-KG" sz="3200" dirty="0">
                <a:solidFill>
                  <a:srgbClr val="2D8B4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Дан куурайга кам көрүү</a:t>
            </a:r>
            <a:endParaRPr lang="ru-RU" sz="3200" dirty="0">
              <a:solidFill>
                <a:srgbClr val="2D8B4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1C706D8-39F3-F06A-FBD3-86BEBF5C04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611532" y="1557563"/>
            <a:ext cx="6342905" cy="4071582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130000"/>
              </a:lnSpc>
              <a:spcBef>
                <a:spcPts val="0"/>
              </a:spcBef>
              <a:spcAft>
                <a:spcPts val="1200"/>
              </a:spcAft>
              <a:buClr>
                <a:srgbClr val="2D8B41"/>
              </a:buClr>
              <a:buSzPct val="100000"/>
              <a:buFont typeface="Wingdings" panose="05000000000000000000" pitchFamily="2" charset="2"/>
              <a:buChar char="§"/>
            </a:pPr>
            <a:r>
              <a:rPr lang="ky-KG" sz="9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Шпалер тартуу-бир калыпка келтирүү, жемиштердин жакшы сакталуусу үчүн, катар аралыктарын иштетүү, жер семирткичтерди салуу,түшүм жыйноого ыңгайлуу болуу үчүн колдонот</a:t>
            </a:r>
            <a:r>
              <a:rPr lang="en-US" sz="9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ky-KG" sz="9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30000"/>
              </a:lnSpc>
              <a:spcBef>
                <a:spcPts val="0"/>
              </a:spcBef>
              <a:spcAft>
                <a:spcPts val="1200"/>
              </a:spcAft>
              <a:buClr>
                <a:srgbClr val="2D8B41"/>
              </a:buClr>
              <a:buSzPct val="100000"/>
              <a:buFont typeface="Wingdings" panose="05000000000000000000" pitchFamily="2" charset="2"/>
              <a:buChar char="§"/>
            </a:pPr>
            <a:r>
              <a:rPr lang="ky-KG" sz="9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Ошондой эле дан куурай бадал өсүмдүк болгондуктан өз алдынча тик туруп өсө албайт ошондуктан шпалер тартуу максатка ылайык</a:t>
            </a:r>
            <a:r>
              <a:rPr lang="en-US" sz="9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ky-KG" sz="9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2050" name="Picture 2" descr="Однополосная шпалера для малины">
            <a:extLst>
              <a:ext uri="{FF2B5EF4-FFF2-40B4-BE49-F238E27FC236}">
                <a16:creationId xmlns:a16="http://schemas.microsoft.com/office/drawing/2014/main" id="{FC93CD54-1530-AEBB-2936-DDA60FEBF830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00" y="1906937"/>
            <a:ext cx="4807701" cy="3609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03570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46A47814-2C8C-E894-E59B-1F9C6EEA295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26151" y="1514962"/>
            <a:ext cx="4484394" cy="3628491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3DF51B-3141-246E-1CD5-2439270592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301" y="609599"/>
            <a:ext cx="5690613" cy="1320800"/>
          </a:xfrm>
        </p:spPr>
        <p:txBody>
          <a:bodyPr>
            <a:normAutofit/>
          </a:bodyPr>
          <a:lstStyle/>
          <a:p>
            <a:r>
              <a:rPr lang="ru-RU" sz="3200" dirty="0" err="1">
                <a:solidFill>
                  <a:srgbClr val="2D8B4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Суугаруу</a:t>
            </a:r>
            <a:endParaRPr lang="ru-RU" sz="3200" dirty="0">
              <a:solidFill>
                <a:srgbClr val="2D8B4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FE2F0F1-ED24-0A7A-D6B6-471C083E7A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3301" y="1424583"/>
            <a:ext cx="6644843" cy="4008834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140000"/>
              </a:lnSpc>
              <a:spcBef>
                <a:spcPts val="0"/>
              </a:spcBef>
              <a:spcAft>
                <a:spcPts val="1200"/>
              </a:spcAft>
              <a:buClr>
                <a:srgbClr val="2D8B41"/>
              </a:buClr>
              <a:buSzPct val="100000"/>
              <a:buFont typeface="Wingdings" panose="05000000000000000000" pitchFamily="2" charset="2"/>
              <a:buChar char="§"/>
            </a:pPr>
            <a:r>
              <a:rPr lang="ky-KG" sz="9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Суугаруу</a:t>
            </a:r>
            <a:r>
              <a:rPr lang="en-US" sz="9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ky-KG" sz="9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</a:t>
            </a:r>
            <a:r>
              <a:rPr lang="en-US" sz="9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ky-KG" sz="9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шартка, топуракка байланыштуу болуу керек. </a:t>
            </a:r>
          </a:p>
          <a:p>
            <a:pPr>
              <a:lnSpc>
                <a:spcPct val="140000"/>
              </a:lnSpc>
              <a:spcBef>
                <a:spcPts val="0"/>
              </a:spcBef>
              <a:spcAft>
                <a:spcPts val="1200"/>
              </a:spcAft>
              <a:buClr>
                <a:srgbClr val="2D8B41"/>
              </a:buClr>
              <a:buSzPct val="100000"/>
              <a:buFont typeface="Wingdings" panose="05000000000000000000" pitchFamily="2" charset="2"/>
              <a:buChar char="§"/>
            </a:pPr>
            <a:r>
              <a:rPr lang="ky-KG" sz="9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Нымдын жетишсиздиги жемиштердин көлөмүнө, түшүмгө терс таасирин тийгизет, жемиштин даамын начарлатат.</a:t>
            </a:r>
          </a:p>
          <a:p>
            <a:pPr>
              <a:lnSpc>
                <a:spcPct val="140000"/>
              </a:lnSpc>
              <a:spcBef>
                <a:spcPts val="0"/>
              </a:spcBef>
              <a:spcAft>
                <a:spcPts val="1200"/>
              </a:spcAft>
              <a:buClr>
                <a:srgbClr val="2D8B41"/>
              </a:buClr>
              <a:buSzPct val="100000"/>
              <a:buFont typeface="Wingdings" panose="05000000000000000000" pitchFamily="2" charset="2"/>
              <a:buChar char="§"/>
            </a:pPr>
            <a:r>
              <a:rPr lang="ru-RU" sz="9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Дан куурайдын тамыры жердин үстүнкү катмарына жакын жайгашкандыктан, нымдуулукту жакшы сактоо керек, ошондуктан өз убагында сугаруу керек.</a:t>
            </a:r>
            <a:endParaRPr lang="ky-KG" sz="9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55300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FDB3BC-F91A-6C36-0B92-2BE597263F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705" y="286215"/>
            <a:ext cx="7396149" cy="1320800"/>
          </a:xfrm>
        </p:spPr>
        <p:txBody>
          <a:bodyPr>
            <a:normAutofit/>
          </a:bodyPr>
          <a:lstStyle/>
          <a:p>
            <a:r>
              <a:rPr lang="ru-RU" sz="3200" dirty="0">
                <a:solidFill>
                  <a:srgbClr val="2D8B4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</a:t>
            </a:r>
            <a:r>
              <a:rPr lang="ky-KG" sz="3200" dirty="0">
                <a:solidFill>
                  <a:srgbClr val="2D8B4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үлдөө убагындагы керектуу </a:t>
            </a:r>
            <a:br>
              <a:rPr lang="ky-KG" sz="3200" dirty="0">
                <a:solidFill>
                  <a:srgbClr val="2D8B4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ky-KG" sz="3200" dirty="0">
                <a:solidFill>
                  <a:srgbClr val="2D8B4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заттар</a:t>
            </a:r>
            <a:endParaRPr lang="ru-RU" sz="3200" dirty="0">
              <a:solidFill>
                <a:srgbClr val="2D8B4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5D55CA8-284E-147A-1369-B84C8B2675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09705" y="1607015"/>
            <a:ext cx="7157366" cy="4536751"/>
          </a:xfrm>
        </p:spPr>
        <p:txBody>
          <a:bodyPr>
            <a:noAutofit/>
          </a:bodyPr>
          <a:lstStyle/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ru-RU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✅</a:t>
            </a:r>
            <a:r>
              <a:rPr lang="ru-RU" sz="22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Бор </a:t>
            </a:r>
            <a:r>
              <a:rPr lang="ru-RU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(гүлдөөнү жакшыртуу, түшүмдү көбөйтүү)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ru-RU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✅ </a:t>
            </a:r>
            <a:r>
              <a:rPr lang="ru-RU" sz="22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Кальций</a:t>
            </a:r>
            <a:r>
              <a:rPr lang="ru-RU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– кальций нитраты (20 г/м²) топуракка кошуп же жалбыракка чачуу пайдалуу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ru-RU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✅ </a:t>
            </a:r>
            <a:r>
              <a:rPr lang="ru-RU" sz="22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Оорулуу жана алсыз өсүмдүктөргө</a:t>
            </a:r>
            <a:r>
              <a:rPr lang="ru-RU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– био стимуляторлор (Эпин, Гумат, Циркон,</a:t>
            </a:r>
            <a:r>
              <a:rPr lang="en-US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супер артыран сыяктуу препараттарды) колдонсо болот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ru-RU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✅ </a:t>
            </a:r>
            <a:r>
              <a:rPr lang="ru-RU" sz="22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Чыгымы</a:t>
            </a:r>
            <a:r>
              <a:rPr lang="ru-RU" sz="22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аз, </a:t>
            </a:r>
            <a:r>
              <a:rPr lang="ru-RU" sz="22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экологиялык</a:t>
            </a:r>
            <a:r>
              <a:rPr lang="ru-RU" sz="22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таза </a:t>
            </a:r>
            <a:r>
              <a:rPr lang="ru-RU" sz="22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варианттар</a:t>
            </a:r>
            <a:r>
              <a:rPr lang="ru-RU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– </a:t>
            </a:r>
            <a:r>
              <a:rPr lang="ru-RU" sz="2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чөп</a:t>
            </a:r>
            <a:r>
              <a:rPr lang="ru-RU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экстракты, компост, </a:t>
            </a:r>
            <a:r>
              <a:rPr lang="ru-RU" sz="2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күл</a:t>
            </a:r>
            <a:r>
              <a:rPr lang="ru-RU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менен</a:t>
            </a:r>
            <a:r>
              <a:rPr lang="ru-RU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азыктандыруу</a:t>
            </a:r>
            <a:r>
              <a:rPr lang="ru-RU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endParaRPr lang="ru-RU" sz="2200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BE2A7499-E3F2-82C6-25CD-1EF7E269157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3392" y="286215"/>
            <a:ext cx="2598974" cy="361949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501737D-ADA5-9EFA-234F-440FB21DE2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41832" y="3125123"/>
            <a:ext cx="3151137" cy="3446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5134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A8D0DC-B3D7-FAE5-C9E1-DB927D81A8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404" y="609600"/>
            <a:ext cx="8596668" cy="1320800"/>
          </a:xfrm>
        </p:spPr>
        <p:txBody>
          <a:bodyPr>
            <a:normAutofit/>
          </a:bodyPr>
          <a:lstStyle/>
          <a:p>
            <a:r>
              <a:rPr lang="ru-RU" sz="3200" dirty="0">
                <a:solidFill>
                  <a:srgbClr val="2D8B4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Дан </a:t>
            </a:r>
            <a:r>
              <a:rPr lang="ru-RU" sz="3200" dirty="0" err="1">
                <a:solidFill>
                  <a:srgbClr val="2D8B4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куурайга</a:t>
            </a:r>
            <a:r>
              <a:rPr lang="ru-RU" sz="3200" dirty="0">
                <a:solidFill>
                  <a:srgbClr val="2D8B4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200" dirty="0" err="1">
                <a:solidFill>
                  <a:srgbClr val="2D8B4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азык</a:t>
            </a:r>
            <a:r>
              <a:rPr lang="ru-RU" sz="3200" dirty="0">
                <a:solidFill>
                  <a:srgbClr val="2D8B4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200" dirty="0" err="1">
                <a:solidFill>
                  <a:srgbClr val="2D8B4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берүү</a:t>
            </a:r>
            <a:r>
              <a:rPr lang="ru-RU" sz="3200" dirty="0">
                <a:solidFill>
                  <a:srgbClr val="2D8B4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200" dirty="0" err="1">
                <a:solidFill>
                  <a:srgbClr val="2D8B4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графиги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A2C3CA0-B47B-FFA8-9AFE-5557E56621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1548" y="1467821"/>
            <a:ext cx="5111970" cy="3619500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rgbClr val="2D8B41"/>
              </a:buClr>
              <a:buSzPct val="100000"/>
              <a:buFont typeface="Wingdings" panose="05000000000000000000" pitchFamily="2" charset="2"/>
              <a:buChar char="§"/>
            </a:pPr>
            <a:r>
              <a:rPr lang="ru-RU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Эрте жазда</a:t>
            </a:r>
            <a:r>
              <a:rPr lang="ru-RU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– өсүш үчүн азоттук, фосфордук жер семирткичтерди беруу керек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ru-RU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rgbClr val="2D8B41"/>
              </a:buClr>
              <a:buSzPct val="100000"/>
              <a:buFont typeface="Wingdings" panose="05000000000000000000" pitchFamily="2" charset="2"/>
              <a:buChar char="§"/>
            </a:pPr>
            <a:r>
              <a:rPr lang="ru-RU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Гүлдөө алдында, гулдөө учурунда</a:t>
            </a:r>
            <a:r>
              <a:rPr lang="ru-RU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– бор кислотасы, калий, кальций беруу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ru-RU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rgbClr val="2D8B41"/>
              </a:buClr>
              <a:buSzPct val="100000"/>
              <a:buFont typeface="Wingdings" panose="05000000000000000000" pitchFamily="2" charset="2"/>
              <a:buChar char="§"/>
            </a:pPr>
            <a:r>
              <a:rPr lang="ru-RU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Жыйым-теримден кийин</a:t>
            </a:r>
            <a:r>
              <a:rPr lang="ru-RU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– фосфор, калий жана органикалык заттарды беруу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ru-RU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73580D7-2A47-C654-100F-FBBCD7347A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432361"/>
            <a:ext cx="5971890" cy="4851919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130000"/>
              </a:lnSpc>
              <a:spcBef>
                <a:spcPts val="0"/>
              </a:spcBef>
              <a:spcAft>
                <a:spcPts val="1200"/>
              </a:spcAft>
              <a:buClr>
                <a:srgbClr val="2D8B41"/>
              </a:buClr>
              <a:buSzPct val="100000"/>
              <a:buFont typeface="Wingdings" panose="05000000000000000000" pitchFamily="2" charset="2"/>
              <a:buChar char="§"/>
            </a:pPr>
            <a:r>
              <a:rPr lang="ky-KG" sz="9600" dirty="0">
                <a:latin typeface="Verdana" panose="020B0604030504040204" pitchFamily="34" charset="0"/>
                <a:ea typeface="Verdana" panose="020B0604030504040204" pitchFamily="34" charset="0"/>
              </a:rPr>
              <a:t>Эгерде сиз жеринизден 1 тонна түшүм алган болсонуз, ошол малина менен бирге 27</a:t>
            </a:r>
            <a:r>
              <a:rPr lang="en-US" sz="96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ky-KG" sz="9600" dirty="0">
                <a:latin typeface="Verdana" panose="020B0604030504040204" pitchFamily="34" charset="0"/>
                <a:ea typeface="Verdana" panose="020B0604030504040204" pitchFamily="34" charset="0"/>
              </a:rPr>
              <a:t>кг азот, 16</a:t>
            </a:r>
            <a:r>
              <a:rPr lang="en-US" sz="96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ky-KG" sz="9600" dirty="0">
                <a:latin typeface="Verdana" panose="020B0604030504040204" pitchFamily="34" charset="0"/>
                <a:ea typeface="Verdana" panose="020B0604030504040204" pitchFamily="34" charset="0"/>
              </a:rPr>
              <a:t>кг фосфор, 20</a:t>
            </a:r>
            <a:r>
              <a:rPr lang="en-US" sz="96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ky-KG" sz="9600" dirty="0">
                <a:latin typeface="Verdana" panose="020B0604030504040204" pitchFamily="34" charset="0"/>
                <a:ea typeface="Verdana" panose="020B0604030504040204" pitchFamily="34" charset="0"/>
              </a:rPr>
              <a:t>кг калий жерден кетет.</a:t>
            </a:r>
          </a:p>
          <a:p>
            <a:pPr>
              <a:lnSpc>
                <a:spcPct val="130000"/>
              </a:lnSpc>
              <a:spcBef>
                <a:spcPts val="0"/>
              </a:spcBef>
              <a:spcAft>
                <a:spcPts val="1200"/>
              </a:spcAft>
              <a:buClr>
                <a:srgbClr val="2D8B41"/>
              </a:buClr>
              <a:buSzPct val="100000"/>
              <a:buFont typeface="Wingdings" panose="05000000000000000000" pitchFamily="2" charset="2"/>
              <a:buChar char="§"/>
            </a:pPr>
            <a:r>
              <a:rPr lang="ky-KG" sz="9600" dirty="0">
                <a:latin typeface="Verdana" panose="020B0604030504040204" pitchFamily="34" charset="0"/>
                <a:ea typeface="Verdana" panose="020B0604030504040204" pitchFamily="34" charset="0"/>
              </a:rPr>
              <a:t>Демек алынган нерсени жер семирткич катары кайра берүүбүз керек. </a:t>
            </a:r>
          </a:p>
          <a:p>
            <a:pPr>
              <a:lnSpc>
                <a:spcPct val="130000"/>
              </a:lnSpc>
              <a:spcBef>
                <a:spcPts val="0"/>
              </a:spcBef>
              <a:spcAft>
                <a:spcPts val="1200"/>
              </a:spcAft>
              <a:buClr>
                <a:srgbClr val="2D8B41"/>
              </a:buClr>
              <a:buSzPct val="100000"/>
              <a:buFont typeface="Wingdings" panose="05000000000000000000" pitchFamily="2" charset="2"/>
              <a:buChar char="§"/>
            </a:pPr>
            <a:r>
              <a:rPr lang="ky-KG" sz="9600" dirty="0">
                <a:latin typeface="Verdana" panose="020B0604030504040204" pitchFamily="34" charset="0"/>
                <a:ea typeface="Verdana" panose="020B0604030504040204" pitchFamily="34" charset="0"/>
              </a:rPr>
              <a:t>Кантип кайра беребиз</a:t>
            </a:r>
            <a:r>
              <a:rPr lang="ru-RU" sz="9600" dirty="0">
                <a:latin typeface="Verdana" panose="020B0604030504040204" pitchFamily="34" charset="0"/>
                <a:ea typeface="Verdana" panose="020B0604030504040204" pitchFamily="34" charset="0"/>
              </a:rPr>
              <a:t>? кык, биогумус,</a:t>
            </a:r>
            <a:r>
              <a:rPr lang="en-US" sz="96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9600" dirty="0">
                <a:latin typeface="Verdana" panose="020B0604030504040204" pitchFamily="34" charset="0"/>
                <a:ea typeface="Verdana" panose="020B0604030504040204" pitchFamily="34" charset="0"/>
              </a:rPr>
              <a:t>чириндилер  минералдык жер семирткичтертер аркылуу.</a:t>
            </a:r>
            <a:endParaRPr lang="ky-KG" sz="96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458206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A4B919-F3FE-6C10-AAD3-A3B0ADC8EA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206" y="534413"/>
            <a:ext cx="5871303" cy="906966"/>
          </a:xfrm>
        </p:spPr>
        <p:txBody>
          <a:bodyPr>
            <a:normAutofit fontScale="90000"/>
          </a:bodyPr>
          <a:lstStyle/>
          <a:p>
            <a:r>
              <a:rPr lang="ru-RU" sz="3200" dirty="0">
                <a:solidFill>
                  <a:srgbClr val="2D8B4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Азот </a:t>
            </a:r>
            <a:r>
              <a:rPr lang="ru-RU" sz="3200" dirty="0" err="1">
                <a:solidFill>
                  <a:srgbClr val="2D8B4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берүү</a:t>
            </a:r>
            <a:r>
              <a:rPr lang="ru-RU" sz="3200" dirty="0">
                <a:solidFill>
                  <a:srgbClr val="2D8B4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200" dirty="0" err="1">
                <a:solidFill>
                  <a:srgbClr val="2D8B4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графиги</a:t>
            </a:r>
            <a:br>
              <a:rPr lang="ru-RU" sz="3200" b="1" dirty="0">
                <a:solidFill>
                  <a:schemeClr val="accent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ru-RU" sz="3200" dirty="0">
              <a:solidFill>
                <a:schemeClr val="accent2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FCEA05F-F4DD-B9D8-60EC-430AC404CA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44817" y="1562017"/>
            <a:ext cx="6764057" cy="4761570"/>
          </a:xfrm>
        </p:spPr>
        <p:txBody>
          <a:bodyPr>
            <a:noAutofit/>
          </a:bodyPr>
          <a:lstStyle/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ru-RU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✅ </a:t>
            </a:r>
            <a:r>
              <a:rPr lang="ru-RU" sz="22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Эрте жаз (март-апрель)</a:t>
            </a:r>
            <a:r>
              <a:rPr lang="ru-RU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– азоттун негизги дозасы берилип, өсүү стимулданат.</a:t>
            </a:r>
            <a:endParaRPr lang="en-US" sz="2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ru-RU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✅ </a:t>
            </a:r>
            <a:r>
              <a:rPr lang="ru-RU" sz="22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Май (гүлдөө алдында)</a:t>
            </a:r>
            <a:r>
              <a:rPr lang="ru-RU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– жалбырактык </a:t>
            </a:r>
            <a:r>
              <a:rPr lang="ru-RU" sz="2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азыктандыруу</a:t>
            </a:r>
            <a:r>
              <a:rPr lang="ru-RU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жүргүзүлөт</a:t>
            </a:r>
            <a:r>
              <a:rPr lang="ru-RU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2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(эгер талап кылынса!!!)</a:t>
            </a:r>
            <a:r>
              <a:rPr lang="ru-RU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en-US" sz="2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ru-RU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✅ </a:t>
            </a:r>
            <a:r>
              <a:rPr lang="ru-RU" sz="22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Июнь-июль (түшүм мезгилинде)</a:t>
            </a:r>
            <a:r>
              <a:rPr lang="ru-RU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– азот берүү </a:t>
            </a:r>
            <a:r>
              <a:rPr lang="ru-RU" sz="22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ТОКТОТУЛАТ</a:t>
            </a:r>
            <a:r>
              <a:rPr lang="ru-RU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себеби бул учурда өсүмдүк энергиясын мөмөгө бурушу керек.</a:t>
            </a:r>
            <a:endParaRPr lang="en-US" sz="2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ru-RU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✅ </a:t>
            </a:r>
            <a:r>
              <a:rPr lang="ru-RU" sz="22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Күзүндө (сентябрь-октябрь)</a:t>
            </a:r>
            <a:r>
              <a:rPr lang="ru-RU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– азот берилбейт, анткени өсүмдүк тынчтык мезгилине өтөт.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</a:pPr>
            <a:endParaRPr lang="ru-RU" sz="22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B3F18A1-0AB7-6BDB-9CC2-12C7E048AF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0870" y="2934283"/>
            <a:ext cx="2496713" cy="3333241"/>
          </a:xfrm>
          <a:prstGeom prst="rect">
            <a:avLst/>
          </a:prstGeom>
        </p:spPr>
      </p:pic>
      <p:pic>
        <p:nvPicPr>
          <p:cNvPr id="1026" name="Picture 2" descr="Минеральное удобрение карбамид (мочевина) купить оптом в Москве от  производителя Уралхим: хранение, применение, состав">
            <a:extLst>
              <a:ext uri="{FF2B5EF4-FFF2-40B4-BE49-F238E27FC236}">
                <a16:creationId xmlns:a16="http://schemas.microsoft.com/office/drawing/2014/main" id="{8E80F662-1D81-55B8-5061-A6CA99FD2AA6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874" y="255251"/>
            <a:ext cx="3479897" cy="3495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53019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CBF4EB-A28B-68A2-DDF9-69204B011F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203" y="644201"/>
            <a:ext cx="10895233" cy="1080566"/>
          </a:xfrm>
        </p:spPr>
        <p:txBody>
          <a:bodyPr>
            <a:normAutofit/>
          </a:bodyPr>
          <a:lstStyle/>
          <a:p>
            <a:r>
              <a:rPr lang="ru-RU" sz="3200" dirty="0">
                <a:solidFill>
                  <a:schemeClr val="accent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Фосфор,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200" dirty="0">
                <a:solidFill>
                  <a:schemeClr val="accent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калий жер семирткичинин маанилүүлүгү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34459A8-D84C-17D9-75F4-2D91E435E5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7666" y="2018228"/>
            <a:ext cx="8596668" cy="3880773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1800"/>
              </a:spcAft>
              <a:buClr>
                <a:srgbClr val="2D8B41"/>
              </a:buClr>
              <a:buSzPct val="100000"/>
              <a:buFont typeface="Wingdings" panose="05000000000000000000" pitchFamily="2" charset="2"/>
              <a:buChar char="§"/>
            </a:pPr>
            <a:r>
              <a:rPr lang="ru-RU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Фосфор</a:t>
            </a:r>
            <a:r>
              <a:rPr lang="ru-RU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дан </a:t>
            </a:r>
            <a:r>
              <a:rPr lang="ru-RU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куурайдын</a:t>
            </a:r>
            <a:r>
              <a:rPr lang="ru-RU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тамырынын</a:t>
            </a:r>
            <a:r>
              <a:rPr lang="ru-RU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өсүшүнө</a:t>
            </a:r>
            <a:r>
              <a:rPr lang="ru-RU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ru-RU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мөмө</a:t>
            </a:r>
            <a:r>
              <a:rPr lang="ru-RU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байлашына</a:t>
            </a:r>
            <a:r>
              <a:rPr lang="ru-RU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жана</a:t>
            </a:r>
            <a:r>
              <a:rPr lang="ru-RU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өсүмдүктүн</a:t>
            </a:r>
            <a:r>
              <a:rPr lang="ru-RU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кышка</a:t>
            </a:r>
            <a:r>
              <a:rPr lang="ru-RU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чыдамдуулугун</a:t>
            </a:r>
            <a:r>
              <a:rPr lang="ru-RU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жакшыртууга</a:t>
            </a:r>
            <a:r>
              <a:rPr lang="ru-RU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жардам</a:t>
            </a:r>
            <a:r>
              <a:rPr lang="ru-RU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берет. </a:t>
            </a:r>
            <a:r>
              <a:rPr lang="ru-RU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Бул</a:t>
            </a:r>
            <a:r>
              <a:rPr lang="ru-RU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элемент </a:t>
            </a:r>
            <a:r>
              <a:rPr lang="ru-RU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өсүмдүккө</a:t>
            </a:r>
            <a:r>
              <a:rPr lang="ru-RU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жай</a:t>
            </a:r>
            <a:r>
              <a:rPr lang="ru-RU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сиңет</a:t>
            </a:r>
            <a:r>
              <a:rPr lang="ru-RU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ru-RU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ошондуктан</a:t>
            </a:r>
            <a:r>
              <a:rPr lang="ru-RU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аны</a:t>
            </a:r>
            <a:r>
              <a:rPr lang="ru-RU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туура</a:t>
            </a:r>
            <a:r>
              <a:rPr lang="ru-RU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колдонуу</a:t>
            </a:r>
            <a:r>
              <a:rPr lang="ru-RU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маанилүү</a:t>
            </a:r>
            <a:r>
              <a:rPr lang="ru-RU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1800"/>
              </a:spcAft>
              <a:buClr>
                <a:srgbClr val="2D8B41"/>
              </a:buClr>
              <a:buSzPct val="100000"/>
              <a:buFont typeface="Wingdings" panose="05000000000000000000" pitchFamily="2" charset="2"/>
              <a:buChar char="§"/>
            </a:pPr>
            <a:r>
              <a:rPr lang="ru-RU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Калий</a:t>
            </a:r>
            <a:r>
              <a:rPr lang="ru-RU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– дан </a:t>
            </a:r>
            <a:r>
              <a:rPr lang="ru-RU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куурайдын</a:t>
            </a:r>
            <a:r>
              <a:rPr lang="ru-RU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туура</a:t>
            </a:r>
            <a:r>
              <a:rPr lang="ru-RU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өсүшү</a:t>
            </a:r>
            <a:r>
              <a:rPr lang="ru-RU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ru-RU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мөмө</a:t>
            </a:r>
            <a:r>
              <a:rPr lang="ru-RU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сапаты</a:t>
            </a:r>
            <a:r>
              <a:rPr lang="ru-RU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жана</a:t>
            </a:r>
            <a:r>
              <a:rPr lang="ru-RU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ооруларга</a:t>
            </a:r>
            <a:r>
              <a:rPr lang="ru-RU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туруктуулугу</a:t>
            </a:r>
            <a:r>
              <a:rPr lang="ru-RU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үчүн</a:t>
            </a:r>
            <a:r>
              <a:rPr lang="ru-RU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өтө</a:t>
            </a:r>
            <a:r>
              <a:rPr lang="ru-RU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маанилүү</a:t>
            </a:r>
            <a:r>
              <a:rPr lang="ru-RU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элемент. Ал </a:t>
            </a:r>
            <a:r>
              <a:rPr lang="ru-RU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өсүмдүктүн</a:t>
            </a:r>
            <a:r>
              <a:rPr lang="ru-RU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сууну</a:t>
            </a:r>
            <a:r>
              <a:rPr lang="ru-RU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туура</a:t>
            </a:r>
            <a:r>
              <a:rPr lang="ru-RU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пайдалануу</a:t>
            </a:r>
            <a:r>
              <a:rPr lang="ru-RU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мүмкүнчүлүгүн</a:t>
            </a:r>
            <a:r>
              <a:rPr lang="ru-RU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жогорулатып</a:t>
            </a:r>
            <a:r>
              <a:rPr lang="ru-RU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ru-RU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мөмөнүн</a:t>
            </a:r>
            <a:r>
              <a:rPr lang="ru-RU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даамын</a:t>
            </a:r>
            <a:r>
              <a:rPr lang="ru-RU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жана</a:t>
            </a:r>
            <a:r>
              <a:rPr lang="ru-RU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сакталуу</a:t>
            </a:r>
            <a:r>
              <a:rPr lang="ru-RU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мөөнөтүн</a:t>
            </a:r>
            <a:r>
              <a:rPr lang="ru-RU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жакшыртат</a:t>
            </a:r>
            <a:r>
              <a:rPr lang="ru-RU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1800"/>
              </a:spcAft>
              <a:buClr>
                <a:srgbClr val="2D8B41"/>
              </a:buClr>
              <a:buSzPct val="100000"/>
              <a:buFont typeface="Wingdings" panose="05000000000000000000" pitchFamily="2" charset="2"/>
              <a:buChar char="§"/>
            </a:pP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093814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Диаммофоска NPK 10:26:26 - RUSAGRO LLC">
            <a:extLst>
              <a:ext uri="{FF2B5EF4-FFF2-40B4-BE49-F238E27FC236}">
                <a16:creationId xmlns:a16="http://schemas.microsoft.com/office/drawing/2014/main" id="{8F54F8EB-5DFA-1A43-9A2C-08A76DB68E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0199" y="3958550"/>
            <a:ext cx="2778749" cy="2778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Удобрение Нитроаммофоска &quot;Фаско&quot;, 1 кг в Астане, комплексные удобрения от  компании &quot;ТОО «Алмаз 07»&quot;">
            <a:extLst>
              <a:ext uri="{FF2B5EF4-FFF2-40B4-BE49-F238E27FC236}">
                <a16:creationId xmlns:a16="http://schemas.microsoft.com/office/drawing/2014/main" id="{BE9BFA0B-F69F-2910-3885-6EC60517C9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366361" y="3483436"/>
            <a:ext cx="2411330" cy="2709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432EAC-FF32-C9B8-FD1D-41757B8F4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531" y="378819"/>
            <a:ext cx="8413976" cy="1264917"/>
          </a:xfrm>
        </p:spPr>
        <p:txBody>
          <a:bodyPr>
            <a:noAutofit/>
          </a:bodyPr>
          <a:lstStyle/>
          <a:p>
            <a:r>
              <a:rPr lang="ru-RU" sz="3200" dirty="0">
                <a:solidFill>
                  <a:srgbClr val="2D8B4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Фосфор,</a:t>
            </a:r>
            <a:r>
              <a:rPr lang="en-US" sz="3200" dirty="0">
                <a:solidFill>
                  <a:srgbClr val="2D8B4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200" dirty="0">
                <a:solidFill>
                  <a:srgbClr val="2D8B4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калий жер семирткичинин маанилүүлүгү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1FFD257-13C8-2CA1-A41A-34F1EAB809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6116" y="1794278"/>
            <a:ext cx="6668627" cy="4684903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ru-RU" sz="2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Бардык</a:t>
            </a:r>
            <a:r>
              <a:rPr lang="ru-RU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эле </a:t>
            </a:r>
            <a:r>
              <a:rPr lang="ru-RU" sz="2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жер</a:t>
            </a:r>
            <a:r>
              <a:rPr lang="ru-RU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семирткичтерди</a:t>
            </a:r>
            <a:r>
              <a:rPr lang="ru-RU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берээрден</a:t>
            </a:r>
            <a:r>
              <a:rPr lang="ru-RU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мурда</a:t>
            </a:r>
            <a:r>
              <a:rPr lang="ru-RU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2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топурактын</a:t>
            </a:r>
            <a:r>
              <a:rPr lang="ru-RU" sz="22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2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анализин</a:t>
            </a:r>
            <a:r>
              <a:rPr lang="ru-RU" sz="22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жасап</a:t>
            </a:r>
            <a:r>
              <a:rPr lang="ru-RU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алуу</a:t>
            </a:r>
            <a:r>
              <a:rPr lang="ru-RU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керек</a:t>
            </a:r>
            <a:r>
              <a:rPr lang="ru-RU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!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ru-RU" sz="2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Биздин</a:t>
            </a:r>
            <a:r>
              <a:rPr lang="ru-RU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топуракка канча олчомдо </a:t>
            </a:r>
            <a:r>
              <a:rPr lang="ru-RU" sz="2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кайсы</a:t>
            </a:r>
            <a:r>
              <a:rPr lang="ru-RU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элемент керек экендигин так билип алганыбызда эффективдуулук жогору болот. </a:t>
            </a:r>
            <a:r>
              <a:rPr lang="ru-RU" sz="2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Колдонууда</a:t>
            </a:r>
            <a:r>
              <a:rPr lang="ru-RU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</a:t>
            </a:r>
            <a:r>
              <a:rPr lang="ru-RU" sz="2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жер</a:t>
            </a:r>
            <a:r>
              <a:rPr lang="ru-RU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семирткичтин</a:t>
            </a:r>
            <a:r>
              <a:rPr lang="ru-RU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составын</a:t>
            </a:r>
            <a:r>
              <a:rPr lang="ru-RU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ru-RU" sz="2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дозасын</a:t>
            </a:r>
            <a:r>
              <a:rPr lang="ru-RU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 </a:t>
            </a:r>
            <a:r>
              <a:rPr lang="ru-RU" sz="2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маркасын</a:t>
            </a:r>
            <a:r>
              <a:rPr lang="ru-RU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билуу</a:t>
            </a:r>
            <a:r>
              <a:rPr lang="ru-RU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керек</a:t>
            </a:r>
            <a:r>
              <a:rPr lang="ru-RU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ru-RU" sz="2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Алардын</a:t>
            </a:r>
            <a:r>
              <a:rPr lang="ru-RU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кайсынысын</a:t>
            </a:r>
            <a:r>
              <a:rPr lang="ru-RU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колдонуу</a:t>
            </a:r>
            <a:r>
              <a:rPr lang="ru-RU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сиздин</a:t>
            </a:r>
            <a:r>
              <a:rPr lang="ru-RU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топурагынызга</a:t>
            </a:r>
            <a:r>
              <a:rPr lang="ru-RU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ru-RU" sz="2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өсүмдуктун</a:t>
            </a:r>
            <a:r>
              <a:rPr lang="ru-RU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муктаждыгына</a:t>
            </a:r>
            <a:r>
              <a:rPr lang="ru-RU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ж.б</a:t>
            </a:r>
            <a:r>
              <a:rPr lang="ru-RU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карай </a:t>
            </a:r>
            <a:r>
              <a:rPr lang="ru-RU" sz="2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чечим</a:t>
            </a:r>
            <a:r>
              <a:rPr lang="ru-RU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чыгарылат</a:t>
            </a:r>
            <a:r>
              <a:rPr lang="ru-RU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</p:txBody>
      </p:sp>
      <p:pic>
        <p:nvPicPr>
          <p:cNvPr id="2052" name="Picture 4" descr="Удобрение Аммофоска 1кг (Россия) - купить в интернет-магазине Стройбаза на  Белинского c доставкой по Пскову и области">
            <a:extLst>
              <a:ext uri="{FF2B5EF4-FFF2-40B4-BE49-F238E27FC236}">
                <a16:creationId xmlns:a16="http://schemas.microsoft.com/office/drawing/2014/main" id="{5DE83054-0BC0-A9A2-5594-FB80DDA979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9751" y="160763"/>
            <a:ext cx="2342601" cy="2925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Суперфосфат двойной» ФАСКО">
            <a:extLst>
              <a:ext uri="{FF2B5EF4-FFF2-40B4-BE49-F238E27FC236}">
                <a16:creationId xmlns:a16="http://schemas.microsoft.com/office/drawing/2014/main" id="{D4D67A3D-BFDF-2688-F433-2028E0816FB4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5209" y="1210075"/>
            <a:ext cx="2138090" cy="2865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77553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9D4BDC-2EEC-A501-6834-0A4C6C6A8C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886" y="490655"/>
            <a:ext cx="8596668" cy="1019908"/>
          </a:xfrm>
        </p:spPr>
        <p:txBody>
          <a:bodyPr>
            <a:normAutofit/>
          </a:bodyPr>
          <a:lstStyle/>
          <a:p>
            <a:r>
              <a:rPr lang="ru-RU" sz="3200" dirty="0" err="1">
                <a:solidFill>
                  <a:srgbClr val="2D8B4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Аянтты</a:t>
            </a:r>
            <a:r>
              <a:rPr lang="ru-RU" sz="3200" dirty="0">
                <a:solidFill>
                  <a:srgbClr val="2D8B4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200" dirty="0" err="1">
                <a:solidFill>
                  <a:srgbClr val="2D8B4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туура</a:t>
            </a:r>
            <a:r>
              <a:rPr lang="ru-RU" sz="3200" dirty="0">
                <a:solidFill>
                  <a:srgbClr val="2D8B4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200" dirty="0" err="1">
                <a:solidFill>
                  <a:srgbClr val="2D8B4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тандоо</a:t>
            </a:r>
            <a:endParaRPr lang="ru-RU" sz="3200" dirty="0">
              <a:solidFill>
                <a:srgbClr val="2D8B4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FED6F56-745B-8AE9-8B0F-FC976A82E6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34455" y="1510563"/>
            <a:ext cx="6161395" cy="4244651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ru-RU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Малина өстүрүүдө күндүн ролу абдан маанилүү. </a:t>
            </a:r>
            <a:r>
              <a:rPr lang="ru-RU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Түшүмдүүлүктү</a:t>
            </a:r>
            <a:r>
              <a:rPr lang="ru-RU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жана</a:t>
            </a:r>
            <a:r>
              <a:rPr lang="ru-RU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сапатты</a:t>
            </a:r>
            <a:r>
              <a:rPr lang="ru-RU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жогорулатуу</a:t>
            </a:r>
            <a:r>
              <a:rPr lang="ru-RU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үчүн</a:t>
            </a:r>
            <a:r>
              <a:rPr lang="ru-RU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жарык</a:t>
            </a:r>
            <a:r>
              <a:rPr lang="ru-RU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жетиштүү</a:t>
            </a:r>
            <a:r>
              <a:rPr lang="ru-RU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болгон</a:t>
            </a:r>
            <a:r>
              <a:rPr lang="ru-RU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аянттарды</a:t>
            </a:r>
            <a:r>
              <a:rPr lang="ru-RU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тандоо</a:t>
            </a:r>
            <a:r>
              <a:rPr lang="ru-RU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жана</a:t>
            </a:r>
            <a:r>
              <a:rPr lang="ru-RU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өсүмдүктөрдү </a:t>
            </a:r>
            <a:r>
              <a:rPr lang="ru-RU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туура</a:t>
            </a:r>
            <a:r>
              <a:rPr lang="ru-RU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жайгаштыруу</a:t>
            </a:r>
            <a:r>
              <a:rPr lang="ru-RU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керек.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ru-RU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Күн</a:t>
            </a:r>
            <a:r>
              <a:rPr lang="ru-RU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жетишсиз болгон шартта малина нымдуулукту көп топтойт, бул грибоктук жана бактериялык оорулардын чыгуу коркунучун күчөтөт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ru-RU" sz="24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0" name="Объект 9">
            <a:extLst>
              <a:ext uri="{FF2B5EF4-FFF2-40B4-BE49-F238E27FC236}">
                <a16:creationId xmlns:a16="http://schemas.microsoft.com/office/drawing/2014/main" id="{7280A415-08D2-D413-5D29-79F067C71A7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628" y="2100520"/>
            <a:ext cx="4070356" cy="3064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884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C9EE4A-E8BA-506E-9D74-28B8A42DD4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804" y="752428"/>
            <a:ext cx="10010943" cy="1320800"/>
          </a:xfrm>
        </p:spPr>
        <p:txBody>
          <a:bodyPr>
            <a:normAutofit/>
          </a:bodyPr>
          <a:lstStyle/>
          <a:p>
            <a:r>
              <a:rPr lang="ky-KG" sz="3200" dirty="0">
                <a:solidFill>
                  <a:srgbClr val="2D8B4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Органикалык жер семирткичтерди колдонуу</a:t>
            </a:r>
            <a:endParaRPr lang="ru-RU" sz="3200" dirty="0">
              <a:solidFill>
                <a:srgbClr val="2D8B4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634FFC2-CC35-7186-20DB-5EB4D8B6C0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7612" y="1692674"/>
            <a:ext cx="6836867" cy="4142792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ru-RU" sz="2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Эң</a:t>
            </a:r>
            <a:r>
              <a:rPr lang="ru-RU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ылайыктуу</a:t>
            </a:r>
            <a:r>
              <a:rPr lang="ru-RU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убакыттар</a:t>
            </a:r>
            <a:r>
              <a:rPr lang="ru-RU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2D8B41"/>
              </a:buClr>
              <a:buSzPct val="100000"/>
              <a:buFont typeface="Wingdings" panose="05000000000000000000" pitchFamily="2" charset="2"/>
              <a:buChar char="§"/>
            </a:pPr>
            <a:r>
              <a:rPr lang="ru-RU" sz="22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Күзүндө</a:t>
            </a:r>
            <a:r>
              <a:rPr lang="ru-RU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– кышка даярдык көрүү;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2D8B41"/>
              </a:buClr>
              <a:buSzPct val="100000"/>
              <a:buFont typeface="Wingdings" panose="05000000000000000000" pitchFamily="2" charset="2"/>
              <a:buChar char="§"/>
            </a:pPr>
            <a:r>
              <a:rPr lang="ru-RU" sz="22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Жазында</a:t>
            </a:r>
            <a:r>
              <a:rPr lang="ru-RU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– өсүмдүктүн баштапкы өсүшүнө жардам берүү;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2D8B41"/>
              </a:buClr>
              <a:buSzPct val="100000"/>
              <a:buFont typeface="Wingdings" panose="05000000000000000000" pitchFamily="2" charset="2"/>
              <a:buChar char="§"/>
            </a:pPr>
            <a:r>
              <a:rPr lang="ru-RU" sz="22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Кыркуудан</a:t>
            </a:r>
            <a:r>
              <a:rPr lang="ru-RU" sz="22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2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кийин</a:t>
            </a:r>
            <a:r>
              <a:rPr lang="ru-RU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– </a:t>
            </a:r>
            <a:r>
              <a:rPr lang="ru-RU" sz="2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өсүмдүктүн</a:t>
            </a:r>
            <a:r>
              <a:rPr lang="ru-RU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кайра </a:t>
            </a:r>
            <a:r>
              <a:rPr lang="ru-RU" sz="2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өнүгүшүн</a:t>
            </a:r>
            <a:r>
              <a:rPr lang="ru-RU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камсыз</a:t>
            </a:r>
            <a:r>
              <a:rPr lang="ru-RU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кылуу</a:t>
            </a:r>
            <a:r>
              <a:rPr lang="ru-RU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ru-RU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Органикалык жер семирткичтердин негизги артыкчылыгы – алар топуракты байытып, узак убакытка созулган азык берүү функциясын аткарат.</a:t>
            </a:r>
          </a:p>
        </p:txBody>
      </p:sp>
      <p:pic>
        <p:nvPicPr>
          <p:cNvPr id="6146" name="Picture 2" descr="Органикалык жер семирткичтер өндүрүлгөн жерди кантип тандоо керек.- YiZheng  Heavy Machinery Co., Ltd.">
            <a:extLst>
              <a:ext uri="{FF2B5EF4-FFF2-40B4-BE49-F238E27FC236}">
                <a16:creationId xmlns:a16="http://schemas.microsoft.com/office/drawing/2014/main" id="{D43C9B1C-5A7A-0AB1-EBEC-C3FD579E524A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94490" y="1611481"/>
            <a:ext cx="3923706" cy="2752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98640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073A82-AE28-E5EC-0341-63E1CB7669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285" y="183366"/>
            <a:ext cx="8909344" cy="1320800"/>
          </a:xfrm>
        </p:spPr>
        <p:txBody>
          <a:bodyPr>
            <a:normAutofit/>
          </a:bodyPr>
          <a:lstStyle/>
          <a:p>
            <a:r>
              <a:rPr lang="ky-KG" sz="3600" dirty="0">
                <a:solidFill>
                  <a:srgbClr val="2D8B4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Дан куурайды кыркуу жана жашыл бутоонун</a:t>
            </a:r>
            <a:r>
              <a:rPr lang="en-US" sz="3600" dirty="0">
                <a:solidFill>
                  <a:srgbClr val="2D8B4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ky-KG" sz="3600" dirty="0">
                <a:solidFill>
                  <a:srgbClr val="2D8B4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(үзүү) маанилүүлүгү</a:t>
            </a:r>
            <a:endParaRPr lang="ru-RU" sz="3600" dirty="0">
              <a:solidFill>
                <a:srgbClr val="2D8B4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34DFE38-6C1A-1437-3F33-8888AD6179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3234" y="1602721"/>
            <a:ext cx="6960753" cy="2903574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ky-KG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Жашыл бутоо</a:t>
            </a:r>
            <a:r>
              <a:rPr lang="en-US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ky-KG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(үзүү) май </a:t>
            </a:r>
            <a:r>
              <a:rPr lang="ky-KG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айында</a:t>
            </a:r>
            <a:r>
              <a:rPr lang="ky-KG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жасалат. Өсүмдүктүн бою 80 см болгондо жасоо сунушталат. </a:t>
            </a:r>
            <a:endParaRPr lang="en-US" sz="2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ky-KG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Негизги маанилүүлүгү катары күздүк </a:t>
            </a:r>
            <a:r>
              <a:rPr lang="ky-KG" sz="22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түшүмдү эртелетүү </a:t>
            </a:r>
            <a:r>
              <a:rPr lang="ky-KG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жана </a:t>
            </a:r>
            <a:r>
              <a:rPr lang="ky-KG" sz="22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көбөйтүү </a:t>
            </a:r>
            <a:r>
              <a:rPr lang="ky-KG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болуп</a:t>
            </a:r>
            <a:r>
              <a:rPr lang="ky-KG" sz="22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ky-KG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саналат.</a:t>
            </a:r>
            <a:endParaRPr lang="ky-KG" dirty="0"/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21238CA7-0128-C875-3144-8CDB85A24D3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1117" y="1146785"/>
            <a:ext cx="3748598" cy="250529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ADD7151-B68B-7C6E-B904-868B27E0BE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980" y="4028401"/>
            <a:ext cx="3780735" cy="2706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3228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9D88F6-025C-F787-AFA1-0E67621EED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69828"/>
            <a:ext cx="8596668" cy="1320800"/>
          </a:xfrm>
        </p:spPr>
        <p:txBody>
          <a:bodyPr>
            <a:normAutofit/>
          </a:bodyPr>
          <a:lstStyle/>
          <a:p>
            <a:r>
              <a:rPr lang="ky-KG" sz="3200" dirty="0">
                <a:solidFill>
                  <a:srgbClr val="2D8B4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Жашыл бутоо</a:t>
            </a:r>
            <a:r>
              <a:rPr lang="en-US" sz="3200" dirty="0">
                <a:solidFill>
                  <a:srgbClr val="2D8B4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ky-KG" sz="3200" dirty="0">
                <a:solidFill>
                  <a:srgbClr val="2D8B4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(үзүү)</a:t>
            </a:r>
            <a:endParaRPr lang="ru-RU" sz="3200" dirty="0">
              <a:solidFill>
                <a:srgbClr val="2D8B4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0473C23-ED01-1650-E0AD-0BFF1A6807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59749" y="1696595"/>
            <a:ext cx="5968217" cy="3938555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1800"/>
              </a:spcAft>
              <a:buClr>
                <a:srgbClr val="2D8B41"/>
              </a:buClr>
              <a:buSzPct val="100000"/>
              <a:buFont typeface="Wingdings" panose="05000000000000000000" pitchFamily="2" charset="2"/>
              <a:buChar char="§"/>
            </a:pPr>
            <a:r>
              <a:rPr lang="ky-KG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Жашыл бутоо (үзүү) жасалгандан кийин өсүмдүк стресске тушуп, андан соң үзүлгөн жеринен 3-4 өсүндү өсүп чыгат.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1800"/>
              </a:spcAft>
              <a:buClr>
                <a:srgbClr val="2D8B41"/>
              </a:buClr>
              <a:buSzPct val="100000"/>
              <a:buFont typeface="Wingdings" panose="05000000000000000000" pitchFamily="2" charset="2"/>
              <a:buChar char="§"/>
            </a:pPr>
            <a:r>
              <a:rPr lang="ky-KG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Бул сүрөттө үзүү жүргүзүлгөндөн кийинки 1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ky-KG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айдан кийинки көрүнүш. Көрүнүп тургандай 3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ky-KG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жалбырактан жаңы бутактар өсүп чыккан. Бул өсүндүлөр дагы 1 метр өсүп күзгү түшүм берет.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5C2562CD-570D-3092-A3E4-E3A411EDDBA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1244" y="1839750"/>
            <a:ext cx="4970049" cy="294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805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219A41-B601-5DDD-8469-C3E4E3B5B3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943" y="762910"/>
            <a:ext cx="8596668" cy="1320800"/>
          </a:xfrm>
        </p:spPr>
        <p:txBody>
          <a:bodyPr/>
          <a:lstStyle/>
          <a:p>
            <a:r>
              <a:rPr lang="ky-KG" dirty="0">
                <a:solidFill>
                  <a:schemeClr val="accent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Кыркуу</a:t>
            </a:r>
            <a:endParaRPr lang="ru-RU" dirty="0">
              <a:solidFill>
                <a:schemeClr val="accent2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32DA116-EFBB-A431-A289-3BE38B9AEA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6602" y="1930400"/>
            <a:ext cx="6091456" cy="3880772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2D8B41"/>
              </a:buClr>
              <a:buSzPct val="100000"/>
              <a:buFont typeface="Wingdings" panose="05000000000000000000" pitchFamily="2" charset="2"/>
              <a:buChar char="§"/>
            </a:pPr>
            <a:r>
              <a:rPr lang="ky-KG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Түшүм берип бүткөн өсүмдүктөрдү жер үстүнөн </a:t>
            </a:r>
            <a:r>
              <a:rPr lang="ru-RU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</a:t>
            </a:r>
            <a:r>
              <a:rPr lang="ky-KG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-6 см калтырып кыркып салуу керек.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2D8B41"/>
              </a:buClr>
              <a:buSzPct val="100000"/>
              <a:buFont typeface="Wingdings" panose="05000000000000000000" pitchFamily="2" charset="2"/>
              <a:buChar char="§"/>
            </a:pPr>
            <a:r>
              <a:rPr lang="ru-RU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Кыркуу</a:t>
            </a:r>
            <a:r>
              <a:rPr lang="ru-RU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анын</a:t>
            </a:r>
            <a:r>
              <a:rPr lang="ru-RU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туура</a:t>
            </a:r>
            <a:r>
              <a:rPr lang="ru-RU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өсүшүн</a:t>
            </a:r>
            <a:r>
              <a:rPr lang="ru-RU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жана</a:t>
            </a:r>
            <a:r>
              <a:rPr lang="ru-RU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келечектеги</a:t>
            </a:r>
            <a:r>
              <a:rPr lang="ru-RU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түшүмүн</a:t>
            </a:r>
            <a:r>
              <a:rPr lang="ru-RU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камсыз</a:t>
            </a:r>
            <a:r>
              <a:rPr lang="ru-RU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кылууга</a:t>
            </a:r>
            <a:r>
              <a:rPr lang="ru-RU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жардам</a:t>
            </a:r>
            <a:r>
              <a:rPr lang="ru-RU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берет.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2D8B41"/>
              </a:buClr>
              <a:buSzPct val="100000"/>
              <a:buFont typeface="Wingdings" panose="05000000000000000000" pitchFamily="2" charset="2"/>
              <a:buChar char="§"/>
            </a:pPr>
            <a:r>
              <a:rPr lang="ru-RU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Колдонулган</a:t>
            </a:r>
            <a:r>
              <a:rPr lang="ru-RU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кайчы</a:t>
            </a:r>
            <a:r>
              <a:rPr lang="ru-RU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курч</a:t>
            </a:r>
            <a:r>
              <a:rPr lang="ru-RU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болуусу</a:t>
            </a:r>
            <a:r>
              <a:rPr lang="ru-RU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шарт</a:t>
            </a:r>
            <a:r>
              <a:rPr lang="ru-RU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  <a:r>
              <a:rPr lang="ru-RU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Өсүмдүк</a:t>
            </a:r>
            <a:r>
              <a:rPr lang="ru-RU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кыркуу</a:t>
            </a:r>
            <a:r>
              <a:rPr lang="ru-RU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учурунда</a:t>
            </a:r>
            <a:r>
              <a:rPr lang="ru-RU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ашыкча</a:t>
            </a:r>
            <a:r>
              <a:rPr lang="ru-RU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жаракат</a:t>
            </a:r>
            <a:r>
              <a:rPr lang="ru-RU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албоосу</a:t>
            </a:r>
            <a:r>
              <a:rPr lang="ru-RU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үчүн</a:t>
            </a:r>
            <a:r>
              <a:rPr lang="ru-RU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37D68459-67C2-3C8A-642F-BE5E31F944B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0389" y="2121665"/>
            <a:ext cx="5110308" cy="2910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7705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Полезные свойства малины, витаминный состав, противопоказания">
            <a:extLst>
              <a:ext uri="{FF2B5EF4-FFF2-40B4-BE49-F238E27FC236}">
                <a16:creationId xmlns:a16="http://schemas.microsoft.com/office/drawing/2014/main" id="{20BEBF2F-5AAC-5F20-888F-3D81FA6249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011" y="54755"/>
            <a:ext cx="1142397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219A41-B601-5DDD-8469-C3E4E3B5B3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339" y="431650"/>
            <a:ext cx="8596668" cy="1320800"/>
          </a:xfrm>
        </p:spPr>
        <p:txBody>
          <a:bodyPr>
            <a:normAutofit/>
          </a:bodyPr>
          <a:lstStyle/>
          <a:p>
            <a:r>
              <a:rPr lang="ru-RU" altLang="ru-RU" sz="3200" b="1" dirty="0">
                <a:solidFill>
                  <a:schemeClr val="accent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КӨӉҮЛ  БУРГАНЫӉЫЗДАР  ҮЧҮН  ЧОӉ  РАХМАТ!!!</a:t>
            </a:r>
            <a:endParaRPr lang="ru-RU" sz="3200" b="1" dirty="0">
              <a:solidFill>
                <a:schemeClr val="accent2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60075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E9C4AB-A366-49C7-1222-3505FB9808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607" y="527047"/>
            <a:ext cx="4246358" cy="1320800"/>
          </a:xfrm>
        </p:spPr>
        <p:txBody>
          <a:bodyPr>
            <a:normAutofit/>
          </a:bodyPr>
          <a:lstStyle/>
          <a:p>
            <a:r>
              <a:rPr lang="ky-KG" sz="3200" dirty="0">
                <a:solidFill>
                  <a:srgbClr val="2D8B4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Аянт тандоо</a:t>
            </a:r>
            <a:endParaRPr lang="ru-RU" sz="3200" dirty="0">
              <a:solidFill>
                <a:srgbClr val="2D8B4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16A2E4F-29CD-4944-0F62-F18741D387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31517" y="1108645"/>
            <a:ext cx="6375285" cy="4640710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2D8B41"/>
              </a:buClr>
              <a:buFont typeface="Wingdings" panose="05000000000000000000" pitchFamily="2" charset="2"/>
              <a:buChar char="§"/>
            </a:pPr>
            <a:r>
              <a:rPr lang="ky-KG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Нымдуулук жетиштүү, топурагы тере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ң </a:t>
            </a:r>
            <a:r>
              <a:rPr lang="ky-KG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жумшартылган, отоо ч</a:t>
            </a:r>
            <a:r>
              <a:rPr lang="ru-RU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ө</a:t>
            </a:r>
            <a:r>
              <a:rPr lang="ky-KG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пт</a:t>
            </a:r>
            <a:r>
              <a:rPr lang="ru-RU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ө</a:t>
            </a:r>
            <a:r>
              <a:rPr lang="ky-KG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рд</a:t>
            </a:r>
            <a:r>
              <a:rPr lang="ru-RU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ө</a:t>
            </a:r>
            <a:r>
              <a:rPr lang="ky-KG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 арылтылган  аянт болуусу шарт.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2D8B41"/>
              </a:buClr>
              <a:buFont typeface="Wingdings" panose="05000000000000000000" pitchFamily="2" charset="2"/>
              <a:buChar char="§"/>
            </a:pPr>
            <a:r>
              <a:rPr lang="ky-KG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Себеби дан куурайдын тамырлары жер бетине жакын жайгашат. 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2D8B41"/>
              </a:buClr>
              <a:buFont typeface="Wingdings" panose="05000000000000000000" pitchFamily="2" charset="2"/>
              <a:buChar char="§"/>
            </a:pPr>
            <a:r>
              <a:rPr lang="ky-KG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Жер асты суулары 1-2 метрден жакын болбоосу керек. Эгер андан жакын болсо малина өсүүсү кечеңдеп, ар кандай ооруларга көп кабылат.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CD4E7BF1-F930-A209-35A1-526090A40FF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453" y="1460015"/>
            <a:ext cx="3667529" cy="4870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4194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2CFF2A-2065-1348-80EC-ED8315D0EC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620" y="405378"/>
            <a:ext cx="8250877" cy="861830"/>
          </a:xfrm>
        </p:spPr>
        <p:txBody>
          <a:bodyPr>
            <a:noAutofit/>
          </a:bodyPr>
          <a:lstStyle/>
          <a:p>
            <a:r>
              <a:rPr lang="ky-KG" sz="3200" dirty="0">
                <a:solidFill>
                  <a:srgbClr val="2D8B4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Дан куурайды отургузуу схемасы</a:t>
            </a:r>
            <a:endParaRPr lang="ru-RU" sz="3200" dirty="0">
              <a:solidFill>
                <a:srgbClr val="2D8B4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BA5CF32-9B7C-0729-42AA-314998C1AA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018350" y="1506663"/>
            <a:ext cx="6206319" cy="3911214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rgbClr val="2D8B41"/>
              </a:buClr>
              <a:buFont typeface="Wingdings" panose="05000000000000000000" pitchFamily="2" charset="2"/>
              <a:buChar char="§"/>
            </a:pPr>
            <a:r>
              <a:rPr lang="ky-KG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Отургузуу схемасы: </a:t>
            </a:r>
            <a:endParaRPr lang="en-US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61950" lvl="1" indent="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rgbClr val="2D8B41"/>
              </a:buClr>
              <a:buNone/>
            </a:pPr>
            <a:r>
              <a:rPr lang="ky-KG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Катар аралык </a:t>
            </a:r>
            <a:r>
              <a:rPr lang="ky-KG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1.5</a:t>
            </a:r>
            <a:r>
              <a:rPr lang="en-US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ky-KG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–</a:t>
            </a:r>
            <a:r>
              <a:rPr lang="en-US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ky-KG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en-US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ky-KG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метр</a:t>
            </a:r>
          </a:p>
          <a:p>
            <a:pPr marL="361950" lvl="1" indent="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rgbClr val="2D8B41"/>
              </a:buClr>
              <a:buNone/>
            </a:pPr>
            <a:r>
              <a:rPr lang="ky-KG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Өсүмдүк аралык </a:t>
            </a:r>
            <a:r>
              <a:rPr lang="ky-KG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0.40</a:t>
            </a:r>
            <a:r>
              <a:rPr lang="en-US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ky-KG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</a:t>
            </a:r>
            <a:r>
              <a:rPr lang="en-US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ky-KG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0.50</a:t>
            </a:r>
            <a:r>
              <a:rPr lang="en-US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ky-KG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метр</a:t>
            </a:r>
            <a:endParaRPr lang="ru-RU" sz="24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rgbClr val="2D8B41"/>
              </a:buClr>
              <a:buFont typeface="Wingdings" panose="05000000000000000000" pitchFamily="2" charset="2"/>
              <a:buChar char="§"/>
            </a:pPr>
            <a:r>
              <a:rPr lang="ru-RU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Жогоруда</a:t>
            </a:r>
            <a:r>
              <a:rPr lang="ru-RU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сунушталган</a:t>
            </a:r>
            <a:r>
              <a:rPr lang="ru-RU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схема </a:t>
            </a:r>
            <a:r>
              <a:rPr lang="ru-RU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менен</a:t>
            </a:r>
            <a:r>
              <a:rPr lang="ru-RU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отургузганда</a:t>
            </a:r>
            <a:r>
              <a:rPr lang="ru-RU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дан </a:t>
            </a:r>
            <a:r>
              <a:rPr lang="ru-RU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куурайдын</a:t>
            </a:r>
            <a:r>
              <a:rPr lang="ru-RU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өсүүсү </a:t>
            </a:r>
            <a:r>
              <a:rPr lang="ru-RU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үчүн</a:t>
            </a:r>
            <a:r>
              <a:rPr lang="ru-RU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оптималдуу</a:t>
            </a:r>
            <a:r>
              <a:rPr lang="ru-RU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шарт</a:t>
            </a:r>
            <a:r>
              <a:rPr lang="ru-RU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т</a:t>
            </a:r>
            <a:r>
              <a:rPr lang="ky-KG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ү</a:t>
            </a:r>
            <a:r>
              <a:rPr lang="ru-RU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</a:t>
            </a:r>
            <a:r>
              <a:rPr lang="ky-KG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ү</a:t>
            </a:r>
            <a:r>
              <a:rPr lang="ru-RU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лөт</a:t>
            </a:r>
            <a:r>
              <a:rPr lang="ru-RU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rgbClr val="2D8B41"/>
              </a:buClr>
              <a:buFont typeface="Wingdings" panose="05000000000000000000" pitchFamily="2" charset="2"/>
              <a:buChar char="§"/>
            </a:pPr>
            <a:r>
              <a:rPr lang="ru-RU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Ошондой</a:t>
            </a:r>
            <a:r>
              <a:rPr lang="ru-RU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эле </a:t>
            </a:r>
            <a:r>
              <a:rPr lang="ru-RU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мөмө</a:t>
            </a:r>
            <a:r>
              <a:rPr lang="ru-RU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бышканда</a:t>
            </a:r>
            <a:r>
              <a:rPr lang="ru-RU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терүүгө</a:t>
            </a:r>
            <a:r>
              <a:rPr lang="ru-RU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катар </a:t>
            </a:r>
            <a:r>
              <a:rPr lang="ru-RU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аралыктарын</a:t>
            </a:r>
            <a:r>
              <a:rPr lang="ru-RU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иштетүүгө</a:t>
            </a:r>
            <a:r>
              <a:rPr lang="ru-RU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жакшы</a:t>
            </a:r>
            <a:r>
              <a:rPr lang="ru-RU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шарт</a:t>
            </a:r>
            <a:r>
              <a:rPr lang="ru-RU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түзүлөт</a:t>
            </a:r>
            <a:r>
              <a:rPr lang="ru-RU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9E841180-588C-D1B9-62E6-E16B6FA404B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620" y="1506663"/>
            <a:ext cx="4367816" cy="3290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5009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7CD50D-E51D-5191-292C-DB03AA2C1D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789" y="430854"/>
            <a:ext cx="10291307" cy="785869"/>
          </a:xfrm>
        </p:spPr>
        <p:txBody>
          <a:bodyPr>
            <a:noAutofit/>
          </a:bodyPr>
          <a:lstStyle/>
          <a:p>
            <a:r>
              <a:rPr lang="ky-KG" sz="3200" dirty="0">
                <a:solidFill>
                  <a:srgbClr val="2D8B4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Дан куурайды отургузууда көчөт тандоо</a:t>
            </a:r>
            <a:endParaRPr lang="ru-RU" sz="3200" dirty="0">
              <a:solidFill>
                <a:srgbClr val="2D8B4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68DD638-3A46-D681-58E2-ADE362C434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 flipH="1">
            <a:off x="4007146" y="1624115"/>
            <a:ext cx="7485821" cy="3440380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Clr>
                <a:srgbClr val="2D8B41"/>
              </a:buClr>
              <a:buFont typeface="Wingdings" panose="05000000000000000000" pitchFamily="2" charset="2"/>
              <a:buChar char="§"/>
            </a:pPr>
            <a:r>
              <a:rPr lang="ky-KG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Таза сапаттуу көчөттөрдү тандоо абдан маанил</a:t>
            </a:r>
            <a:r>
              <a:rPr lang="ru-RU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үү</a:t>
            </a:r>
            <a:r>
              <a:rPr lang="ky-KG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Clr>
                <a:srgbClr val="2D8B41"/>
              </a:buClr>
              <a:buFont typeface="Wingdings" panose="05000000000000000000" pitchFamily="2" charset="2"/>
              <a:buChar char="§"/>
            </a:pPr>
            <a:r>
              <a:rPr lang="ru-RU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Оорулуу көчөттөр вирустук, грибоктук жана бактериялык ооруларды таратып, бүт плантацияга зыян келтириши мүмкүн.</a:t>
            </a:r>
            <a:endParaRPr lang="ky-KG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Clr>
                <a:srgbClr val="2D8B41"/>
              </a:buClr>
              <a:buFont typeface="Wingdings" panose="05000000000000000000" pitchFamily="2" charset="2"/>
              <a:buChar char="§"/>
            </a:pPr>
            <a:r>
              <a:rPr lang="ru-RU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Сапаттуу</a:t>
            </a:r>
            <a:r>
              <a:rPr lang="ru-RU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көчөттүн</a:t>
            </a:r>
            <a:r>
              <a:rPr lang="ru-RU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тамыры</a:t>
            </a:r>
            <a:r>
              <a:rPr lang="ru-RU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күчтүү</a:t>
            </a:r>
            <a:r>
              <a:rPr lang="ru-RU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жана</a:t>
            </a:r>
            <a:r>
              <a:rPr lang="ru-RU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жакшы</a:t>
            </a:r>
            <a:r>
              <a:rPr lang="ru-RU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өнүккөн</a:t>
            </a:r>
            <a:r>
              <a:rPr lang="ru-RU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болот, </a:t>
            </a:r>
            <a:r>
              <a:rPr lang="ru-RU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бул</a:t>
            </a:r>
            <a:r>
              <a:rPr lang="ru-RU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өсүмдүктүн</a:t>
            </a:r>
            <a:r>
              <a:rPr lang="ru-RU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жерге</a:t>
            </a:r>
            <a:r>
              <a:rPr lang="ru-RU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бат көнүшүн </a:t>
            </a:r>
            <a:r>
              <a:rPr lang="ru-RU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камсыздайт</a:t>
            </a:r>
            <a:r>
              <a:rPr lang="ru-RU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703F6345-46D4-99F7-0FA0-904FD14BE78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060" y="1747590"/>
            <a:ext cx="3247293" cy="431312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007146" y="5740894"/>
            <a:ext cx="7233951" cy="7918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r>
              <a:rPr lang="ru-RU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Бул сүрөттө жергиликтүү сорт жана Европа сорту салыштыруу максатында тигилген</a:t>
            </a:r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ru-RU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06194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219FB4-DB5C-5D21-DBF9-66D5AA0DB9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55" y="441947"/>
            <a:ext cx="8596668" cy="1042322"/>
          </a:xfrm>
        </p:spPr>
        <p:txBody>
          <a:bodyPr>
            <a:normAutofit/>
          </a:bodyPr>
          <a:lstStyle/>
          <a:p>
            <a:r>
              <a:rPr lang="ky-KG" sz="3200" dirty="0">
                <a:solidFill>
                  <a:srgbClr val="2D8B4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Көчөт тандоо</a:t>
            </a:r>
            <a:endParaRPr lang="ru-RU" sz="3200" dirty="0">
              <a:solidFill>
                <a:srgbClr val="2D8B4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575DECE-85E4-D0D1-BD6E-9CD5652D18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41514" y="1668181"/>
            <a:ext cx="5739061" cy="3942862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2D8B41"/>
              </a:buClr>
              <a:buSzPct val="100000"/>
              <a:buFont typeface="Wingdings" panose="05000000000000000000" pitchFamily="2" charset="2"/>
              <a:buChar char="§"/>
            </a:pPr>
            <a:r>
              <a:rPr lang="ru-RU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Регионго</a:t>
            </a:r>
            <a:r>
              <a:rPr lang="ru-RU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ылайыктуу</a:t>
            </a:r>
            <a:r>
              <a:rPr lang="ru-RU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көчөт</a:t>
            </a:r>
            <a:r>
              <a:rPr lang="ru-RU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тандоо</a:t>
            </a:r>
            <a:r>
              <a:rPr lang="ru-RU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өсүмдүктүн</a:t>
            </a:r>
            <a:r>
              <a:rPr lang="ru-RU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ысык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</a:t>
            </a:r>
            <a:r>
              <a:rPr lang="ru-RU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суукка</a:t>
            </a:r>
            <a:r>
              <a:rPr lang="ru-RU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жана</a:t>
            </a:r>
            <a:r>
              <a:rPr lang="ru-RU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кургакчылыкка</a:t>
            </a:r>
            <a:r>
              <a:rPr lang="ru-RU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туруштук</a:t>
            </a:r>
            <a:r>
              <a:rPr lang="ru-RU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беришин</a:t>
            </a:r>
            <a:r>
              <a:rPr lang="ru-RU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жакшыртат</a:t>
            </a:r>
            <a:r>
              <a:rPr lang="ru-RU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2D8B41"/>
              </a:buClr>
              <a:buSzPct val="100000"/>
              <a:buFont typeface="Wingdings" panose="05000000000000000000" pitchFamily="2" charset="2"/>
              <a:buChar char="§"/>
            </a:pPr>
            <a:r>
              <a:rPr lang="ky-KG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Көчөттөрд</a:t>
            </a:r>
            <a:r>
              <a:rPr lang="ru-RU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ү</a:t>
            </a:r>
            <a:r>
              <a:rPr lang="ky-KG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белгилүү, сертификатталган питомниктерден же ишенимдүү фермерлерден алуу жакшы. 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CAA6037A-6F6D-CD1D-B2F2-064DD87684D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673" y="1668181"/>
            <a:ext cx="4834245" cy="3639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9589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679904-8172-E9E5-8ACA-CF7FC3FD5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5928" y="367990"/>
            <a:ext cx="10196908" cy="1562410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ky-KG" sz="3200" dirty="0">
                <a:solidFill>
                  <a:srgbClr val="2D8B4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Көчөт отургузуудагы эске алынууучу негизги шарттар</a:t>
            </a:r>
            <a:endParaRPr lang="ru-RU" sz="3200" dirty="0">
              <a:solidFill>
                <a:srgbClr val="2D8B41"/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99121E6-3F93-2EE0-FD59-D6D3BCCD05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064368" y="2130683"/>
            <a:ext cx="6187679" cy="2360644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2D8B41"/>
              </a:buClr>
              <a:buFont typeface="Wingdings" panose="05000000000000000000" pitchFamily="2" charset="2"/>
              <a:buChar char="§"/>
            </a:pPr>
            <a:r>
              <a:rPr lang="ky-KG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Бүчүрлөр өсүп чыкканга чейин отургузуу керек.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2D8B41"/>
              </a:buClr>
              <a:buFont typeface="Wingdings" panose="05000000000000000000" pitchFamily="2" charset="2"/>
              <a:buChar char="§"/>
            </a:pPr>
            <a:r>
              <a:rPr lang="ky-KG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Күзүндө жана жазында отургузулат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ky-KG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2D8B41"/>
              </a:buClr>
              <a:buFont typeface="Wingdings" panose="05000000000000000000" pitchFamily="2" charset="2"/>
              <a:buChar char="§"/>
            </a:pPr>
            <a:r>
              <a:rPr lang="ky-KG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Отургузулган көчөттүн өрчүп өнүүсү үчүн жетээрлик азык зат менен камсыз кылуу керек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ky-KG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0" name="Объект 9">
            <a:extLst>
              <a:ext uri="{FF2B5EF4-FFF2-40B4-BE49-F238E27FC236}">
                <a16:creationId xmlns:a16="http://schemas.microsoft.com/office/drawing/2014/main" id="{142B7E7C-0783-503A-8272-087756E5E73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657" y="2130683"/>
            <a:ext cx="4184650" cy="3150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5168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4">
            <a:extLst>
              <a:ext uri="{FF2B5EF4-FFF2-40B4-BE49-F238E27FC236}">
                <a16:creationId xmlns:a16="http://schemas.microsoft.com/office/drawing/2014/main" id="{C40713AA-CFB7-522E-6874-906F2CA931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0840" y="1248005"/>
            <a:ext cx="6692808" cy="3471832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922FA9-48C3-5C7B-62C3-C990C257DE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2015" y="4526628"/>
            <a:ext cx="6555969" cy="1847631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spcAft>
                <a:spcPts val="2400"/>
              </a:spcAft>
            </a:pPr>
            <a:r>
              <a:rPr lang="ky-KG" sz="2400" cap="none" spc="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Бул</a:t>
            </a:r>
            <a:r>
              <a:rPr lang="ky-KG" sz="2400" b="1" cap="none" spc="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ky-KG" sz="2400" cap="none" spc="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ыкмада дан куурайдын астынан чыккан майда көчөттөр казылып алынып, тамырлардан ажыратылып, жаңы даярдалган жерге көчүрүлөт</a:t>
            </a:r>
            <a:r>
              <a:rPr lang="ru-RU" sz="2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ru-RU" sz="2400" cap="none" spc="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86607" y="367990"/>
            <a:ext cx="78496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y-KG" sz="3200" dirty="0">
                <a:solidFill>
                  <a:srgbClr val="2D8B4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Түптү бөлүү менен отургузуу</a:t>
            </a:r>
            <a:endParaRPr lang="en-US" sz="3200" dirty="0">
              <a:solidFill>
                <a:srgbClr val="2D8B4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66805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0C06F8-B018-D20E-3CEA-2A3554F90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595" y="515182"/>
            <a:ext cx="8596668" cy="662040"/>
          </a:xfrm>
        </p:spPr>
        <p:txBody>
          <a:bodyPr>
            <a:normAutofit/>
          </a:bodyPr>
          <a:lstStyle/>
          <a:p>
            <a:r>
              <a:rPr lang="ky-KG" sz="3200" dirty="0">
                <a:solidFill>
                  <a:srgbClr val="2D8B4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Уругу аркылуу көбөйтүү</a:t>
            </a:r>
            <a:endParaRPr lang="ru-RU" sz="3200" dirty="0">
              <a:solidFill>
                <a:srgbClr val="2D8B4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3F64D9A-7564-8C7C-1AFF-31056B0315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247782" y="1315149"/>
            <a:ext cx="7108299" cy="4227702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rgbClr val="2D8B41"/>
              </a:buClr>
              <a:buSzPct val="100000"/>
              <a:buFont typeface="Wingdings" panose="05000000000000000000" pitchFamily="2" charset="2"/>
              <a:buChar char="§"/>
            </a:pPr>
            <a:r>
              <a:rPr lang="ru-RU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Дан </a:t>
            </a:r>
            <a:r>
              <a:rPr lang="ru-RU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куурай</a:t>
            </a:r>
            <a:r>
              <a:rPr lang="ru-RU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көбүнчө</a:t>
            </a:r>
            <a:r>
              <a:rPr lang="ru-RU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вегетативдик</a:t>
            </a:r>
            <a:r>
              <a:rPr lang="ru-RU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ыкма</a:t>
            </a:r>
            <a:r>
              <a:rPr lang="ru-RU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</a:t>
            </a:r>
            <a:r>
              <a:rPr lang="ru-RU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тамыр</a:t>
            </a:r>
            <a:r>
              <a:rPr lang="ru-RU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бүчүрлөрү</a:t>
            </a:r>
            <a:r>
              <a:rPr lang="ru-RU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ru-RU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калемчелер</a:t>
            </a:r>
            <a:r>
              <a:rPr lang="ru-RU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ru-RU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көчөттөр</a:t>
            </a:r>
            <a:r>
              <a:rPr lang="ru-RU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 </a:t>
            </a:r>
            <a:r>
              <a:rPr lang="ru-RU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менен</a:t>
            </a:r>
            <a:r>
              <a:rPr lang="ru-RU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көбөйтүлөт</a:t>
            </a:r>
            <a:r>
              <a:rPr lang="ru-RU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бирок </a:t>
            </a:r>
            <a:r>
              <a:rPr lang="ru-RU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уругунан</a:t>
            </a:r>
            <a:r>
              <a:rPr lang="ru-RU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көбөйтүү</a:t>
            </a:r>
            <a:r>
              <a:rPr lang="ru-RU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да </a:t>
            </a:r>
            <a:r>
              <a:rPr lang="ru-RU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мүмкүн</a:t>
            </a:r>
            <a:r>
              <a:rPr lang="ru-RU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rgbClr val="2D8B41"/>
              </a:buClr>
              <a:buSzPct val="100000"/>
              <a:buFont typeface="Wingdings" panose="05000000000000000000" pitchFamily="2" charset="2"/>
              <a:buChar char="§"/>
            </a:pPr>
            <a:r>
              <a:rPr lang="ru-RU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Бул</a:t>
            </a:r>
            <a:r>
              <a:rPr lang="ru-RU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ыкма</a:t>
            </a:r>
            <a:r>
              <a:rPr lang="ru-RU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жаңы</a:t>
            </a:r>
            <a:r>
              <a:rPr lang="ru-RU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сортторду</a:t>
            </a:r>
            <a:r>
              <a:rPr lang="ru-RU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өстүрүүдө</a:t>
            </a:r>
            <a:r>
              <a:rPr lang="ru-RU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селекция </a:t>
            </a:r>
            <a:r>
              <a:rPr lang="ru-RU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иштеринде</a:t>
            </a:r>
            <a:r>
              <a:rPr lang="ru-RU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же </a:t>
            </a:r>
            <a:r>
              <a:rPr lang="ru-RU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айрым</a:t>
            </a:r>
            <a:r>
              <a:rPr lang="ru-RU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оорулардан</a:t>
            </a:r>
            <a:r>
              <a:rPr lang="ru-RU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таза өсүмдүктөрдү </a:t>
            </a:r>
            <a:r>
              <a:rPr lang="ru-RU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алуу</a:t>
            </a:r>
            <a:r>
              <a:rPr lang="ru-RU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үчүн</a:t>
            </a:r>
            <a:r>
              <a:rPr lang="ru-RU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колдонулат</a:t>
            </a:r>
            <a:r>
              <a:rPr lang="ru-RU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rgbClr val="2D8B41"/>
              </a:buClr>
              <a:buSzPct val="100000"/>
              <a:buFont typeface="Wingdings" panose="05000000000000000000" pitchFamily="2" charset="2"/>
              <a:buChar char="§"/>
            </a:pPr>
            <a:r>
              <a:rPr lang="ru-RU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Эгер </a:t>
            </a:r>
            <a:r>
              <a:rPr lang="ru-RU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максат</a:t>
            </a:r>
            <a:r>
              <a:rPr lang="ru-RU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– тез </a:t>
            </a:r>
            <a:r>
              <a:rPr lang="ru-RU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түшүм</a:t>
            </a:r>
            <a:r>
              <a:rPr lang="ru-RU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алуу</a:t>
            </a:r>
            <a:r>
              <a:rPr lang="ru-RU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болсо</a:t>
            </a:r>
            <a:r>
              <a:rPr lang="ru-RU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ru-RU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анда</a:t>
            </a:r>
            <a:r>
              <a:rPr lang="ru-RU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вегетативдик</a:t>
            </a:r>
            <a:r>
              <a:rPr lang="ru-RU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көбөйтүү</a:t>
            </a:r>
            <a:r>
              <a:rPr lang="ru-RU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ыкмалары</a:t>
            </a:r>
            <a:r>
              <a:rPr lang="ru-RU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артыкчылыктуу</a:t>
            </a:r>
            <a:r>
              <a:rPr lang="ru-RU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</p:txBody>
      </p:sp>
      <p:pic>
        <p:nvPicPr>
          <p:cNvPr id="5" name="Content Placeholder 4" descr="Выращивание семенным способом исключает вероятность получения другого, непохожего на материнское, растения">
            <a:extLst>
              <a:ext uri="{FF2B5EF4-FFF2-40B4-BE49-F238E27FC236}">
                <a16:creationId xmlns:a16="http://schemas.microsoft.com/office/drawing/2014/main" id="{B5E19B33-2B00-66DC-76D7-BFE397063FD8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2595" y="1754554"/>
            <a:ext cx="3380719" cy="2255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7563090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1844</TotalTime>
  <Words>1165</Words>
  <Application>Microsoft Office PowerPoint</Application>
  <PresentationFormat>Widescreen</PresentationFormat>
  <Paragraphs>106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Arial</vt:lpstr>
      <vt:lpstr>Calibri</vt:lpstr>
      <vt:lpstr>Times New Roman</vt:lpstr>
      <vt:lpstr>Trebuchet MS</vt:lpstr>
      <vt:lpstr>Verdana</vt:lpstr>
      <vt:lpstr>Wingdings</vt:lpstr>
      <vt:lpstr>Wingdings 3</vt:lpstr>
      <vt:lpstr>Аспект</vt:lpstr>
      <vt:lpstr>Дан куурайдын агротехнологиясы боюнча окуу</vt:lpstr>
      <vt:lpstr>Аянтты туура тандоо</vt:lpstr>
      <vt:lpstr>Аянт тандоо</vt:lpstr>
      <vt:lpstr>Дан куурайды отургузуу схемасы</vt:lpstr>
      <vt:lpstr>Дан куурайды отургузууда көчөт тандоо</vt:lpstr>
      <vt:lpstr>Көчөт тандоо</vt:lpstr>
      <vt:lpstr>Көчөт отургузуудагы эске алынууучу негизги шарттар</vt:lpstr>
      <vt:lpstr>Бул ыкмада дан куурайдын астынан чыккан майда көчөттөр казылып алынып, тамырлардан ажыратылып, жаңы даярдалган жерге көчүрүлөт.</vt:lpstr>
      <vt:lpstr>Уругу аркылуу көбөйтүү</vt:lpstr>
      <vt:lpstr>Калемчелер менен көбөйтүү</vt:lpstr>
      <vt:lpstr>Жашыл калемчелер аркылуу</vt:lpstr>
      <vt:lpstr>Тамыр аркылуу көбөйтүү</vt:lpstr>
      <vt:lpstr>Дан куурайга кам көрүү</vt:lpstr>
      <vt:lpstr>Суугаруу</vt:lpstr>
      <vt:lpstr>Гүлдөө убагындагы керектуу  заттар</vt:lpstr>
      <vt:lpstr>Дан куурайга азык берүү графиги </vt:lpstr>
      <vt:lpstr>Азот берүү графиги </vt:lpstr>
      <vt:lpstr>Фосфор, калий жер семирткичинин маанилүүлүгү</vt:lpstr>
      <vt:lpstr>Фосфор, калий жер семирткичинин маанилүүлүгү</vt:lpstr>
      <vt:lpstr>Органикалык жер семирткичтерди колдонуу</vt:lpstr>
      <vt:lpstr>Дан куурайды кыркуу жана жашыл бутоонун (үзүү) маанилүүлүгү</vt:lpstr>
      <vt:lpstr>Жашыл бутоо (үзүү)</vt:lpstr>
      <vt:lpstr>Кыркуу</vt:lpstr>
      <vt:lpstr>КӨӉҮЛ  БУРГАНЫӉЫЗДАР  ҮЧҮН  ЧОӉ  РАХМАТ!!!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Дан куурайдын агротехнологиясы боюнча окуу</dc:title>
  <dc:creator>Пользователь</dc:creator>
  <cp:lastModifiedBy>EKA</cp:lastModifiedBy>
  <cp:revision>89</cp:revision>
  <dcterms:created xsi:type="dcterms:W3CDTF">2025-02-14T05:01:06Z</dcterms:created>
  <dcterms:modified xsi:type="dcterms:W3CDTF">2025-03-21T09:34:21Z</dcterms:modified>
</cp:coreProperties>
</file>