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5" r:id="rId3"/>
    <p:sldId id="317" r:id="rId4"/>
    <p:sldId id="257" r:id="rId5"/>
    <p:sldId id="319" r:id="rId6"/>
    <p:sldId id="320" r:id="rId7"/>
    <p:sldId id="280" r:id="rId8"/>
    <p:sldId id="281" r:id="rId9"/>
    <p:sldId id="283" r:id="rId10"/>
    <p:sldId id="284" r:id="rId11"/>
    <p:sldId id="321" r:id="rId12"/>
    <p:sldId id="282" r:id="rId13"/>
    <p:sldId id="314" r:id="rId14"/>
    <p:sldId id="318" r:id="rId15"/>
    <p:sldId id="286" r:id="rId16"/>
    <p:sldId id="322" r:id="rId17"/>
    <p:sldId id="310" r:id="rId18"/>
    <p:sldId id="311" r:id="rId19"/>
    <p:sldId id="287" r:id="rId20"/>
    <p:sldId id="288" r:id="rId21"/>
    <p:sldId id="289" r:id="rId22"/>
    <p:sldId id="290" r:id="rId23"/>
    <p:sldId id="291" r:id="rId24"/>
    <p:sldId id="323" r:id="rId25"/>
    <p:sldId id="292" r:id="rId26"/>
    <p:sldId id="294" r:id="rId27"/>
    <p:sldId id="296" r:id="rId28"/>
    <p:sldId id="297" r:id="rId29"/>
    <p:sldId id="299" r:id="rId30"/>
    <p:sldId id="307" r:id="rId31"/>
    <p:sldId id="325" r:id="rId32"/>
    <p:sldId id="298" r:id="rId33"/>
    <p:sldId id="300" r:id="rId34"/>
    <p:sldId id="301" r:id="rId35"/>
    <p:sldId id="302" r:id="rId36"/>
    <p:sldId id="303" r:id="rId37"/>
    <p:sldId id="306" r:id="rId38"/>
    <p:sldId id="324" r:id="rId39"/>
    <p:sldId id="312" r:id="rId40"/>
    <p:sldId id="313" r:id="rId41"/>
    <p:sldId id="304" r:id="rId42"/>
    <p:sldId id="305" r:id="rId43"/>
    <p:sldId id="308" r:id="rId44"/>
    <p:sldId id="309" r:id="rId45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bc0f6e3c544b7c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4D4D4D"/>
    <a:srgbClr val="B92D14"/>
    <a:srgbClr val="35759D"/>
    <a:srgbClr val="35B19D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56" d="100"/>
          <a:sy n="56" d="100"/>
        </p:scale>
        <p:origin x="772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Себептер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5E9-4135-8385-4C8D4110490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5E9-4135-8385-4C8D4110490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5E9-4135-8385-4C8D4110490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5E9-4135-8385-4C8D4110490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5E9-4135-8385-4C8D4110490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5E9-4135-8385-4C8D41104906}"/>
              </c:ext>
            </c:extLst>
          </c:dPt>
          <c:dLbls>
            <c:dLbl>
              <c:idx val="0"/>
              <c:layout>
                <c:manualLayout>
                  <c:x val="-2.0443341321465358E-2"/>
                  <c:y val="3.11003842821082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82276880941724"/>
                      <c:h val="0.202284783182006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5E9-4135-8385-4C8D41104906}"/>
                </c:ext>
              </c:extLst>
            </c:dLbl>
            <c:dLbl>
              <c:idx val="5"/>
              <c:layout>
                <c:manualLayout>
                  <c:x val="1.0033444816053491E-2"/>
                  <c:y val="3.34928229665071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29431438127091"/>
                      <c:h val="0.13815789473684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5E9-4135-8385-4C8D411049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Азыктандыруу</c:v>
                </c:pt>
                <c:pt idx="1">
                  <c:v>Коргоо</c:v>
                </c:pt>
                <c:pt idx="2">
                  <c:v>Сорт</c:v>
                </c:pt>
                <c:pt idx="3">
                  <c:v>Башка себеп</c:v>
                </c:pt>
                <c:pt idx="4">
                  <c:v>Бутоо</c:v>
                </c:pt>
                <c:pt idx="5">
                  <c:v>Суугаруу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0.25</c:v>
                </c:pt>
                <c:pt idx="1">
                  <c:v>0.25</c:v>
                </c:pt>
                <c:pt idx="2">
                  <c:v>0.1</c:v>
                </c:pt>
                <c:pt idx="3">
                  <c:v>0.1</c:v>
                </c:pt>
                <c:pt idx="4">
                  <c:v>0.15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E9-4135-8385-4C8D41104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31560">
          <a:noFill/>
        </a:ln>
      </c:spPr>
    </c:plotArea>
    <c:plotVisOnly val="1"/>
    <c:dispBlanksAs val="gap"/>
    <c:showDLblsOverMax val="0"/>
  </c:chart>
  <c:txPr>
    <a:bodyPr/>
    <a:lstStyle/>
    <a:p>
      <a:pPr>
        <a:defRPr sz="2237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A710713-765E-9E85-5AD7-33005E3A42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2EFC842-145F-B50F-F172-AA3B2B56F1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7384D1FC-ED25-52B2-A490-00A5F7A38A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6BFCC3C1-C819-8D3C-6ED9-62DE6F6C6C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3270CAD0-A6A7-605C-696E-DC9A1BDE19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379AD5AE-95EC-4581-3CDB-5E56D8070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5A0EA8-3C1D-4DFA-87C3-DAE0926ECE2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F4C03DC-9976-51D9-97E5-C0FBD803C2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3619A-6470-4E34-A35A-88242E1AD994}" type="slidenum">
              <a:rPr lang="en-US" altLang="ru-RU" sz="1200"/>
              <a:pPr/>
              <a:t>1</a:t>
            </a:fld>
            <a:endParaRPr lang="en-US" altLang="ru-RU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1FCAC4F-19D5-DFBF-A614-083444494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24A8A26-11AF-6F29-A42A-8D124A537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A854233-EA24-DF27-23AC-493F8FAF9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21B0A1-7669-45D7-B9A4-9B3143FE016C}" type="slidenum">
              <a:rPr lang="en-US" altLang="ru-RU" sz="1200"/>
              <a:pPr/>
              <a:t>4</a:t>
            </a:fld>
            <a:endParaRPr lang="en-US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C7CD14D-7482-C9FA-3536-CDA668055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64591D9-A0A7-F9FE-C744-5F356F073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A854233-EA24-DF27-23AC-493F8FAF9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21B0A1-7669-45D7-B9A4-9B3143FE016C}" type="slidenum">
              <a:rPr lang="en-US" altLang="ru-RU" sz="1200"/>
              <a:pPr/>
              <a:t>5</a:t>
            </a:fld>
            <a:endParaRPr lang="en-US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C7CD14D-7482-C9FA-3536-CDA668055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64591D9-A0A7-F9FE-C744-5F356F073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2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A854233-EA24-DF27-23AC-493F8FAF9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21B0A1-7669-45D7-B9A4-9B3143FE016C}" type="slidenum">
              <a:rPr lang="en-US" altLang="ru-RU" sz="1200"/>
              <a:pPr/>
              <a:t>6</a:t>
            </a:fld>
            <a:endParaRPr lang="en-US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C7CD14D-7482-C9FA-3536-CDA668055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64591D9-A0A7-F9FE-C744-5F356F073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0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47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042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82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2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73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87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73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82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66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81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4D10B5-EF24-2800-1C16-78846542B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D5EE55-C631-0F56-9C82-A5A9F3441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&#1051;&#1080;&#1095;&#1080;&#1085;&#1082;&#1072;%20&#1079;&#1083;&#1072;&#1090;&#1086;&#1075;&#1083;&#1072;&#1079;&#1082;&#1080;%20&#1087;&#1086;&#1077;&#1076;&#1072;&#1077;&#1090;%20&#1090;&#1083;&#1102;.mp4" TargetMode="Externa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&#1050;&#1072;&#1082;%20&#1087;&#1088;&#1080;&#1075;&#1086;&#1090;&#1086;&#1074;&#1080;&#1090;&#1100;%20&#1048;&#1057;&#1054;%20(&#1080;&#1079;&#1074;&#1077;&#1089;&#1090;&#1082;&#1086;&#1074;&#1086;-&#1089;&#1077;&#1088;&#1085;&#1099;&#1081;%20&#1086;&#1090;&#1074;&#1072;&#1088;).mp4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7A23D635-47B2-77AE-F9F3-47CBFDE2C7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133600"/>
            <a:ext cx="5257800" cy="223520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ky-KG" altLang="LID4096" sz="3200" b="1" dirty="0">
                <a:solidFill>
                  <a:srgbClr val="008000"/>
                </a:solidFill>
              </a:rPr>
              <a:t>Абрикос </a:t>
            </a:r>
            <a:r>
              <a:rPr lang="ky-KG" sz="3200" b="1" dirty="0">
                <a:solidFill>
                  <a:srgbClr val="008000"/>
                </a:solidFill>
              </a:rPr>
              <a:t>ө</a:t>
            </a:r>
            <a:r>
              <a:rPr lang="ky-KG" altLang="LID4096" sz="3200" b="1" dirty="0">
                <a:solidFill>
                  <a:srgbClr val="008000"/>
                </a:solidFill>
              </a:rPr>
              <a:t>ст</a:t>
            </a:r>
            <a:r>
              <a:rPr lang="ky-KG" sz="3200" b="1" dirty="0">
                <a:solidFill>
                  <a:srgbClr val="008000"/>
                </a:solidFill>
              </a:rPr>
              <a:t>ү</a:t>
            </a:r>
            <a:r>
              <a:rPr lang="ky-KG" altLang="LID4096" sz="3200" b="1" dirty="0">
                <a:solidFill>
                  <a:srgbClr val="008000"/>
                </a:solidFill>
              </a:rPr>
              <a:t>р</a:t>
            </a:r>
            <a:r>
              <a:rPr lang="ky-KG" sz="3200" b="1" dirty="0">
                <a:solidFill>
                  <a:srgbClr val="008000"/>
                </a:solidFill>
              </a:rPr>
              <a:t>үү</a:t>
            </a:r>
            <a:r>
              <a:rPr lang="ky-KG" altLang="LID4096" sz="3200" b="1" dirty="0">
                <a:solidFill>
                  <a:srgbClr val="008000"/>
                </a:solidFill>
              </a:rPr>
              <a:t> агротехнологиясы боюнча окуу</a:t>
            </a:r>
            <a:endParaRPr lang="ru-RU" altLang="LID4096" sz="3200" b="1" dirty="0">
              <a:solidFill>
                <a:srgbClr val="008000"/>
              </a:solidFill>
            </a:endParaRPr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63F49115-CE44-0927-B03E-02435BD3E9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5867400"/>
            <a:ext cx="48768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ru-RU" altLang="ru-RU" b="1" dirty="0">
                <a:solidFill>
                  <a:srgbClr val="000000"/>
                </a:solidFill>
              </a:rPr>
              <a:t>ОО Агролид, Март 2025 г.</a:t>
            </a:r>
          </a:p>
        </p:txBody>
      </p:sp>
      <p:pic>
        <p:nvPicPr>
          <p:cNvPr id="2053" name="Google Shape;89;p1">
            <a:extLst>
              <a:ext uri="{FF2B5EF4-FFF2-40B4-BE49-F238E27FC236}">
                <a16:creationId xmlns:a16="http://schemas.microsoft.com/office/drawing/2014/main" id="{D7D7F40C-C37E-598A-5945-26068033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8175"/>
            <a:ext cx="1638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Google Shape;91;p1" descr="사단법인 굿네이버스 인터내셔날 퍼블릭용 영문 가로형 B(color-cmyk)">
            <a:extLst>
              <a:ext uri="{FF2B5EF4-FFF2-40B4-BE49-F238E27FC236}">
                <a16:creationId xmlns:a16="http://schemas.microsoft.com/office/drawing/2014/main" id="{C8B438B3-D06D-9BC5-3D91-5CACA073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2138"/>
            <a:ext cx="20574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5">
            <a:extLst>
              <a:ext uri="{FF2B5EF4-FFF2-40B4-BE49-F238E27FC236}">
                <a16:creationId xmlns:a16="http://schemas.microsoft.com/office/drawing/2014/main" id="{88E9CE1E-010B-A890-5516-2CA57CE5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480"/>
            <a:ext cx="1371600" cy="89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23710D-028A-6FCD-B967-E42758213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10000"/>
          <a:stretch/>
        </p:blipFill>
        <p:spPr>
          <a:xfrm>
            <a:off x="5257800" y="1669724"/>
            <a:ext cx="3657600" cy="4572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EC0DBE58-98EB-253B-7DAB-85DB1F0BD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763000" cy="715963"/>
          </a:xfrm>
        </p:spPr>
        <p:txBody>
          <a:bodyPr/>
          <a:lstStyle/>
          <a:p>
            <a:r>
              <a:rPr lang="ru-RU" altLang="ru-RU" sz="2600" dirty="0">
                <a:solidFill>
                  <a:srgbClr val="008000"/>
                </a:solidFill>
              </a:rPr>
              <a:t>Минералдык жана органикалык жер семирткичтерди берүү нормасы жана мезгили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799203F-197E-BFF6-6A9C-5F2F8FA41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885041"/>
              </p:ext>
            </p:extLst>
          </p:nvPr>
        </p:nvGraphicFramePr>
        <p:xfrm>
          <a:off x="457200" y="1812925"/>
          <a:ext cx="8077200" cy="374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99">
                <a:tc>
                  <a:txBody>
                    <a:bodyPr/>
                    <a:lstStyle/>
                    <a:p>
                      <a:r>
                        <a:rPr lang="ru-RU" sz="2400" b="0" dirty="0" err="1">
                          <a:solidFill>
                            <a:schemeClr val="bg1"/>
                          </a:solidFill>
                        </a:rPr>
                        <a:t>Жер</a:t>
                      </a:r>
                      <a:r>
                        <a:rPr lang="ru-RU" sz="240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ru-RU" sz="2400" b="0" dirty="0" err="1">
                          <a:solidFill>
                            <a:schemeClr val="bg1"/>
                          </a:solidFill>
                        </a:rPr>
                        <a:t>семирткич</a:t>
                      </a:r>
                      <a:r>
                        <a:rPr lang="ru-RU" sz="2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chemeClr val="bg1"/>
                          </a:solidFill>
                        </a:rPr>
                        <a:t>түрү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</a:rPr>
                        <a:t>(кг) 1 </a:t>
                      </a:r>
                      <a:r>
                        <a:rPr lang="ru-RU" sz="2400" b="0" dirty="0" err="1">
                          <a:solidFill>
                            <a:schemeClr val="bg1"/>
                          </a:solidFill>
                        </a:rPr>
                        <a:t>гектарга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Берүү мезгили</a:t>
                      </a: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44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Кык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20-60 тонна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Күз</a:t>
                      </a: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44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Азот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100-120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Эрте жаз</a:t>
                      </a: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44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Фосфор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60-80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Күз, жай</a:t>
                      </a: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44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Калий 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90-110</a:t>
                      </a:r>
                    </a:p>
                  </a:txBody>
                  <a:tcPr marT="45728" marB="45728" anchor="ctr"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rgbClr val="000000"/>
                          </a:solidFill>
                        </a:rPr>
                        <a:t>Күз, жай</a:t>
                      </a:r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D0DEA600-30D2-2D05-6FB1-C92A7E068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08037"/>
            <a:ext cx="7315200" cy="71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 sz="3600" dirty="0" err="1">
                <a:solidFill>
                  <a:srgbClr val="008000"/>
                </a:solidFill>
              </a:rPr>
              <a:t>Органикалык</a:t>
            </a:r>
            <a:r>
              <a:rPr lang="ru-RU" altLang="ru-RU" sz="3600" dirty="0">
                <a:solidFill>
                  <a:srgbClr val="008000"/>
                </a:solidFill>
              </a:rPr>
              <a:t> </a:t>
            </a:r>
            <a:r>
              <a:rPr lang="ru-RU" altLang="ru-RU" sz="3600" dirty="0" err="1">
                <a:solidFill>
                  <a:srgbClr val="008000"/>
                </a:solidFill>
              </a:rPr>
              <a:t>жер</a:t>
            </a:r>
            <a:r>
              <a:rPr lang="ru-RU" altLang="ru-RU" sz="3600" dirty="0">
                <a:solidFill>
                  <a:srgbClr val="008000"/>
                </a:solidFill>
              </a:rPr>
              <a:t> </a:t>
            </a:r>
            <a:r>
              <a:rPr lang="ru-RU" altLang="ru-RU" sz="3600" dirty="0" err="1">
                <a:solidFill>
                  <a:srgbClr val="008000"/>
                </a:solidFill>
              </a:rPr>
              <a:t>семирткичтердин</a:t>
            </a:r>
            <a:r>
              <a:rPr lang="ru-RU" altLang="ru-RU" sz="3600" dirty="0">
                <a:solidFill>
                  <a:srgbClr val="008000"/>
                </a:solidFill>
              </a:rPr>
              <a:t> </a:t>
            </a:r>
            <a:r>
              <a:rPr lang="ru-RU" altLang="ru-RU" sz="3600" dirty="0" err="1">
                <a:solidFill>
                  <a:srgbClr val="008000"/>
                </a:solidFill>
              </a:rPr>
              <a:t>түрлөрү</a:t>
            </a:r>
            <a:endParaRPr lang="ru-RU" altLang="ru-RU" sz="3600" dirty="0">
              <a:solidFill>
                <a:srgbClr val="008000"/>
              </a:solidFill>
            </a:endParaRP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63046C6B-B48F-CE08-7292-8A8B7660E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8486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</a:rPr>
              <a:t>Кык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</a:rPr>
              <a:t>Компост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</a:rPr>
              <a:t>Кык ачытмасы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</a:rPr>
              <a:t>Тоок кыгы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</a:rPr>
              <a:t>Сидерат (өсүмдүк калдыгы)</a:t>
            </a:r>
          </a:p>
        </p:txBody>
      </p:sp>
    </p:spTree>
    <p:extLst>
      <p:ext uri="{BB962C8B-B14F-4D97-AF65-F5344CB8AC3E}">
        <p14:creationId xmlns:p14="http://schemas.microsoft.com/office/powerpoint/2010/main" val="220725246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D0DEA600-30D2-2D05-6FB1-C92A7E068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438400"/>
            <a:ext cx="7315200" cy="715963"/>
          </a:xfrm>
        </p:spPr>
        <p:txBody>
          <a:bodyPr/>
          <a:lstStyle/>
          <a:p>
            <a:pPr algn="ctr"/>
            <a:r>
              <a:rPr lang="ru-RU" altLang="ru-RU" sz="4800" b="1" dirty="0">
                <a:solidFill>
                  <a:srgbClr val="008000"/>
                </a:solidFill>
              </a:rPr>
              <a:t>2. Көчөттөр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4F0A293-0A26-459C-4ADB-C79A8E1A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315200" cy="1020762"/>
          </a:xfrm>
        </p:spPr>
        <p:txBody>
          <a:bodyPr/>
          <a:lstStyle/>
          <a:p>
            <a:r>
              <a:rPr lang="ky-KG" altLang="LID4096" sz="3600" dirty="0">
                <a:solidFill>
                  <a:srgbClr val="008000"/>
                </a:solidFill>
              </a:rPr>
              <a:t>Өрүк көчөтүн туура тандоо</a:t>
            </a:r>
            <a:endParaRPr lang="ru-RU" altLang="LID4096" sz="3600" dirty="0">
              <a:solidFill>
                <a:srgbClr val="008000"/>
              </a:solidFill>
            </a:endParaRP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B8235B94-F838-7B4B-4B43-BF3587C183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5676" y="2247900"/>
            <a:ext cx="7315200" cy="2362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400" dirty="0">
                <a:solidFill>
                  <a:srgbClr val="000000"/>
                </a:solidFill>
              </a:rPr>
              <a:t>Өрүктү өстүрүүдү көчөттүн сортун, сапатын карап жакшы тандап алуу керек;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400" dirty="0">
                <a:solidFill>
                  <a:srgbClr val="000000"/>
                </a:solidFill>
              </a:rPr>
              <a:t>Сөзсүз түрдө сертификаты бар көчөттөрдү колдонуу керек;</a:t>
            </a:r>
            <a:endParaRPr lang="ky-KG" altLang="LID4096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F7A40E69-5F42-02E4-03E5-5AF3DF765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7963"/>
            <a:ext cx="8458200" cy="1087437"/>
          </a:xfrm>
        </p:spPr>
        <p:txBody>
          <a:bodyPr/>
          <a:lstStyle/>
          <a:p>
            <a:r>
              <a:rPr lang="ky-KG" altLang="LID4096" sz="4000" dirty="0">
                <a:solidFill>
                  <a:srgbClr val="008000"/>
                </a:solidFill>
              </a:rPr>
              <a:t>Көчөттү отургузуунун ыкмасы</a:t>
            </a:r>
            <a:endParaRPr lang="ru-RU" altLang="LID4096" sz="4000" dirty="0">
              <a:solidFill>
                <a:srgbClr val="008000"/>
              </a:solidFill>
            </a:endParaRP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4618580F-6A0F-655C-FFCC-D6B71EBB4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7177945" cy="2971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400" dirty="0">
                <a:solidFill>
                  <a:srgbClr val="000000"/>
                </a:solidFill>
              </a:rPr>
              <a:t>Төрт бурчтуу отургузуу ыкмасы </a:t>
            </a:r>
            <a:br>
              <a:rPr lang="de-DE" altLang="LID4096" sz="2400" dirty="0">
                <a:solidFill>
                  <a:srgbClr val="000000"/>
                </a:solidFill>
              </a:rPr>
            </a:br>
            <a:r>
              <a:rPr lang="ky-KG" altLang="LID4096" sz="2400" dirty="0">
                <a:solidFill>
                  <a:srgbClr val="000000"/>
                </a:solidFill>
              </a:rPr>
              <a:t>(10</a:t>
            </a:r>
            <a:r>
              <a:rPr lang="de-DE" altLang="LID4096" sz="2400" dirty="0">
                <a:solidFill>
                  <a:srgbClr val="000000"/>
                </a:solidFill>
              </a:rPr>
              <a:t> </a:t>
            </a:r>
            <a:r>
              <a:rPr lang="ky-KG" altLang="LID4096" sz="2400" dirty="0">
                <a:solidFill>
                  <a:srgbClr val="000000"/>
                </a:solidFill>
              </a:rPr>
              <a:t>х</a:t>
            </a:r>
            <a:r>
              <a:rPr lang="de-DE" altLang="LID4096" sz="2400" dirty="0">
                <a:solidFill>
                  <a:srgbClr val="000000"/>
                </a:solidFill>
              </a:rPr>
              <a:t> </a:t>
            </a:r>
            <a:r>
              <a:rPr lang="ky-KG" altLang="LID4096" sz="2400" dirty="0">
                <a:solidFill>
                  <a:srgbClr val="000000"/>
                </a:solidFill>
              </a:rPr>
              <a:t>10м)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400" dirty="0">
                <a:solidFill>
                  <a:srgbClr val="000000"/>
                </a:solidFill>
              </a:rPr>
              <a:t>Тик бурчтуу отургузуу ыкмасы </a:t>
            </a:r>
            <a:br>
              <a:rPr lang="de-DE" altLang="LID4096" sz="2400" dirty="0">
                <a:solidFill>
                  <a:srgbClr val="000000"/>
                </a:solidFill>
              </a:rPr>
            </a:br>
            <a:r>
              <a:rPr lang="ky-KG" altLang="LID4096" sz="2400" dirty="0">
                <a:solidFill>
                  <a:srgbClr val="000000"/>
                </a:solidFill>
              </a:rPr>
              <a:t>(10</a:t>
            </a:r>
            <a:r>
              <a:rPr lang="de-DE" altLang="LID4096" sz="2400" dirty="0">
                <a:solidFill>
                  <a:srgbClr val="000000"/>
                </a:solidFill>
              </a:rPr>
              <a:t> </a:t>
            </a:r>
            <a:r>
              <a:rPr lang="ky-KG" altLang="LID4096" sz="2400" dirty="0">
                <a:solidFill>
                  <a:srgbClr val="000000"/>
                </a:solidFill>
              </a:rPr>
              <a:t>х</a:t>
            </a:r>
            <a:r>
              <a:rPr lang="de-DE" altLang="LID4096" sz="2400" dirty="0">
                <a:solidFill>
                  <a:srgbClr val="000000"/>
                </a:solidFill>
              </a:rPr>
              <a:t> </a:t>
            </a:r>
            <a:r>
              <a:rPr lang="ky-KG" altLang="LID4096" sz="2400" dirty="0">
                <a:solidFill>
                  <a:srgbClr val="000000"/>
                </a:solidFill>
              </a:rPr>
              <a:t>12м)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400" dirty="0">
                <a:solidFill>
                  <a:srgbClr val="000000"/>
                </a:solidFill>
              </a:rPr>
              <a:t>Үч бурчтуу отургузуу ыкмасы </a:t>
            </a:r>
            <a:br>
              <a:rPr lang="de-DE" altLang="LID4096" sz="2400" dirty="0">
                <a:solidFill>
                  <a:srgbClr val="000000"/>
                </a:solidFill>
              </a:rPr>
            </a:br>
            <a:r>
              <a:rPr lang="ky-KG" altLang="LID4096" sz="2400" dirty="0">
                <a:solidFill>
                  <a:srgbClr val="000000"/>
                </a:solidFill>
              </a:rPr>
              <a:t>(8</a:t>
            </a:r>
            <a:r>
              <a:rPr lang="de-DE" altLang="LID4096" sz="2400" dirty="0">
                <a:solidFill>
                  <a:srgbClr val="000000"/>
                </a:solidFill>
              </a:rPr>
              <a:t> </a:t>
            </a:r>
            <a:r>
              <a:rPr lang="ky-KG" altLang="LID4096" sz="2400" dirty="0">
                <a:solidFill>
                  <a:srgbClr val="000000"/>
                </a:solidFill>
              </a:rPr>
              <a:t>х</a:t>
            </a:r>
            <a:r>
              <a:rPr lang="de-DE" altLang="LID4096" sz="2400" dirty="0">
                <a:solidFill>
                  <a:srgbClr val="000000"/>
                </a:solidFill>
              </a:rPr>
              <a:t> </a:t>
            </a:r>
            <a:r>
              <a:rPr lang="ky-KG" altLang="LID4096" sz="2400" dirty="0">
                <a:solidFill>
                  <a:srgbClr val="000000"/>
                </a:solidFill>
              </a:rPr>
              <a:t>9м)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400" dirty="0">
                <a:solidFill>
                  <a:srgbClr val="000000"/>
                </a:solidFill>
              </a:rPr>
              <a:t>Шахмат түрүндөгү отургузуу ыкмасы </a:t>
            </a:r>
            <a:br>
              <a:rPr lang="de-DE" altLang="LID4096" sz="2400" dirty="0">
                <a:solidFill>
                  <a:srgbClr val="000000"/>
                </a:solidFill>
              </a:rPr>
            </a:br>
            <a:r>
              <a:rPr lang="ky-KG" altLang="LID4096" sz="2400" dirty="0">
                <a:solidFill>
                  <a:srgbClr val="000000"/>
                </a:solidFill>
              </a:rPr>
              <a:t>(10</a:t>
            </a:r>
            <a:r>
              <a:rPr lang="de-DE" altLang="LID4096" sz="2400" dirty="0">
                <a:solidFill>
                  <a:srgbClr val="000000"/>
                </a:solidFill>
              </a:rPr>
              <a:t> </a:t>
            </a:r>
            <a:r>
              <a:rPr lang="ky-KG" altLang="LID4096" sz="2400" dirty="0">
                <a:solidFill>
                  <a:srgbClr val="000000"/>
                </a:solidFill>
              </a:rPr>
              <a:t>х</a:t>
            </a:r>
            <a:r>
              <a:rPr lang="de-DE" altLang="LID4096" sz="2400" dirty="0">
                <a:solidFill>
                  <a:srgbClr val="000000"/>
                </a:solidFill>
              </a:rPr>
              <a:t> </a:t>
            </a:r>
            <a:r>
              <a:rPr lang="ky-KG" altLang="LID4096" sz="2400" dirty="0">
                <a:solidFill>
                  <a:srgbClr val="000000"/>
                </a:solidFill>
              </a:rPr>
              <a:t>11м)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400" dirty="0">
                <a:solidFill>
                  <a:srgbClr val="000000"/>
                </a:solidFill>
              </a:rPr>
              <a:t>Тыгыз отургузуу ыкмасы </a:t>
            </a:r>
            <a:br>
              <a:rPr lang="de-DE" altLang="LID4096" sz="2400" dirty="0">
                <a:solidFill>
                  <a:srgbClr val="000000"/>
                </a:solidFill>
              </a:rPr>
            </a:br>
            <a:r>
              <a:rPr lang="ky-KG" altLang="LID4096" sz="2400" dirty="0">
                <a:solidFill>
                  <a:srgbClr val="000000"/>
                </a:solidFill>
              </a:rPr>
              <a:t>(4,5</a:t>
            </a:r>
            <a:r>
              <a:rPr lang="de-DE" altLang="LID4096" sz="2400" dirty="0">
                <a:solidFill>
                  <a:srgbClr val="000000"/>
                </a:solidFill>
              </a:rPr>
              <a:t> x </a:t>
            </a:r>
            <a:r>
              <a:rPr lang="ky-KG" altLang="LID4096" sz="2400" dirty="0">
                <a:solidFill>
                  <a:srgbClr val="000000"/>
                </a:solidFill>
              </a:rPr>
              <a:t>1,5-2м)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AD691A2A-AE58-61A4-0D12-7B562C488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743200"/>
            <a:ext cx="7315200" cy="715963"/>
          </a:xfrm>
        </p:spPr>
        <p:txBody>
          <a:bodyPr/>
          <a:lstStyle/>
          <a:p>
            <a:pPr algn="ctr"/>
            <a:r>
              <a:rPr lang="ru-RU" altLang="ru-RU" sz="4800" b="1" dirty="0">
                <a:solidFill>
                  <a:srgbClr val="008000"/>
                </a:solidFill>
              </a:rPr>
              <a:t>3. </a:t>
            </a:r>
            <a:r>
              <a:rPr lang="ru-RU" altLang="ru-RU" sz="4800" b="1" dirty="0" err="1">
                <a:solidFill>
                  <a:srgbClr val="008000"/>
                </a:solidFill>
              </a:rPr>
              <a:t>Бутоо</a:t>
            </a:r>
            <a:r>
              <a:rPr lang="ru-RU" altLang="ru-RU" sz="4800" b="1" dirty="0">
                <a:solidFill>
                  <a:srgbClr val="008000"/>
                </a:solidFill>
              </a:rPr>
              <a:t> </a:t>
            </a:r>
            <a:r>
              <a:rPr lang="ru-RU" altLang="ru-RU" sz="4800" b="1" dirty="0" err="1">
                <a:solidFill>
                  <a:srgbClr val="008000"/>
                </a:solidFill>
              </a:rPr>
              <a:t>иштери</a:t>
            </a:r>
            <a:r>
              <a:rPr lang="ru-RU" altLang="ru-RU" sz="4800" b="1" dirty="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AD691A2A-AE58-61A4-0D12-7B562C488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715963"/>
          </a:xfrm>
        </p:spPr>
        <p:txBody>
          <a:bodyPr/>
          <a:lstStyle/>
          <a:p>
            <a:r>
              <a:rPr lang="ru-RU" altLang="ru-RU" dirty="0" err="1">
                <a:solidFill>
                  <a:srgbClr val="008000"/>
                </a:solidFill>
              </a:rPr>
              <a:t>Өрүк</a:t>
            </a:r>
            <a:r>
              <a:rPr lang="ru-RU" altLang="ru-RU" dirty="0">
                <a:solidFill>
                  <a:srgbClr val="008000"/>
                </a:solidFill>
              </a:rPr>
              <a:t>  </a:t>
            </a:r>
            <a:r>
              <a:rPr lang="ru-RU" altLang="ru-RU" dirty="0" err="1">
                <a:solidFill>
                  <a:srgbClr val="008000"/>
                </a:solidFill>
              </a:rPr>
              <a:t>дарагын</a:t>
            </a:r>
            <a:r>
              <a:rPr lang="ru-RU" altLang="ru-RU" dirty="0">
                <a:solidFill>
                  <a:srgbClr val="008000"/>
                </a:solidFill>
              </a:rPr>
              <a:t> </a:t>
            </a:r>
            <a:r>
              <a:rPr lang="ru-RU" altLang="ru-RU" dirty="0" err="1">
                <a:solidFill>
                  <a:srgbClr val="008000"/>
                </a:solidFill>
              </a:rPr>
              <a:t>бутоонун</a:t>
            </a:r>
            <a:r>
              <a:rPr lang="ru-RU" altLang="ru-RU" dirty="0">
                <a:solidFill>
                  <a:srgbClr val="008000"/>
                </a:solidFill>
              </a:rPr>
              <a:t>  </a:t>
            </a:r>
            <a:r>
              <a:rPr lang="ru-RU" altLang="ru-RU" dirty="0" err="1">
                <a:solidFill>
                  <a:srgbClr val="008000"/>
                </a:solidFill>
              </a:rPr>
              <a:t>түрлөрү</a:t>
            </a:r>
            <a:endParaRPr lang="ru-RU" altLang="ru-RU" dirty="0">
              <a:solidFill>
                <a:srgbClr val="008000"/>
              </a:solidFill>
            </a:endParaRP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0D9F432C-DAA7-961A-A998-FE5F25F396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5350565" cy="3581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0000"/>
                </a:solidFill>
              </a:rPr>
              <a:t>Форма берүүчү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0000"/>
                </a:solidFill>
              </a:rPr>
              <a:t>Суюлтуучу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0000"/>
                </a:solidFill>
              </a:rPr>
              <a:t>Калыптандыруучу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0000"/>
                </a:solidFill>
              </a:rPr>
              <a:t>Санитардык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0000"/>
                </a:solidFill>
              </a:rPr>
              <a:t>Жашартуучу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459180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ACC67705-296A-12ED-3ED4-B4737A83E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315200" cy="715963"/>
          </a:xfrm>
        </p:spPr>
        <p:txBody>
          <a:bodyPr/>
          <a:lstStyle/>
          <a:p>
            <a:r>
              <a:rPr lang="ru-RU" altLang="ru-RU" dirty="0">
                <a:solidFill>
                  <a:srgbClr val="008000"/>
                </a:solidFill>
              </a:rPr>
              <a:t>Бутоонун мезгили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2B7BAB97-7FDD-9F88-BEBC-E356B1F6F3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3152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</a:rPr>
              <a:t>Жазгы бутоо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</a:rPr>
              <a:t>Жайкы бутоо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</a:rPr>
              <a:t>Күзгү бутоо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</a:rPr>
              <a:t>Гүлдөгөндөн кийинки бутоо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FB7BE120-2B25-92F4-6B10-02C466156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03237"/>
            <a:ext cx="7315200" cy="715963"/>
          </a:xfrm>
        </p:spPr>
        <p:txBody>
          <a:bodyPr/>
          <a:lstStyle/>
          <a:p>
            <a:r>
              <a:rPr lang="ru-RU" altLang="ru-RU" sz="3200" dirty="0">
                <a:solidFill>
                  <a:srgbClr val="008000"/>
                </a:solidFill>
              </a:rPr>
              <a:t>Керектелүүчү шаймандар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92552FC8-ABB6-2618-BF60-13EDABF14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807502"/>
            <a:ext cx="7696200" cy="428849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</a:rPr>
              <a:t>Кайчы (секатор)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</a:rPr>
              <a:t>Калын кайчы (сучкорез)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</a:rPr>
              <a:t>Багбанчылык араасы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</a:rPr>
              <a:t>Бийиктик кайчысы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(воздушный секатор)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</a:rPr>
              <a:t>Бак кайнатмасы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(садовый вар)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</a:rPr>
              <a:t>Бутолоочу бычак (прививочной нож)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</a:rPr>
              <a:t>Кайрак таш жана лента</a:t>
            </a:r>
            <a:endParaRPr lang="ru-RU" altLang="ru-RU" sz="2400" dirty="0"/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C0773888-FC1C-A281-DDB6-D7C0CB20F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905000"/>
            <a:ext cx="8686800" cy="19050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altLang="ru-RU" sz="3200" b="1" dirty="0">
                <a:solidFill>
                  <a:srgbClr val="008000"/>
                </a:solidFill>
              </a:rPr>
              <a:t>4. ӨРҮК ДАРАГЫН ИНТЕГРАЦИЯЛЫК ЫКМА МЕНЕН ИЛДЕТТЕРДЕН ЖАНА ЗЫЯНКЕЧТЕРДЕН КОРГОО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5D22CE64-B80A-5155-159F-A2EC4D5D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15200" cy="715963"/>
          </a:xfrm>
        </p:spPr>
        <p:txBody>
          <a:bodyPr/>
          <a:lstStyle/>
          <a:p>
            <a:r>
              <a:rPr lang="ky-KG" altLang="LID4096" sz="3600" dirty="0">
                <a:solidFill>
                  <a:srgbClr val="008000"/>
                </a:solidFill>
              </a:rPr>
              <a:t>Өрүктүн тарыхы</a:t>
            </a:r>
            <a:r>
              <a:rPr lang="en-US" altLang="LID4096" sz="3600" dirty="0">
                <a:solidFill>
                  <a:srgbClr val="008000"/>
                </a:solidFill>
              </a:rPr>
              <a:t> </a:t>
            </a:r>
            <a:r>
              <a:rPr lang="ky-KG" altLang="LID4096" sz="3600" dirty="0">
                <a:solidFill>
                  <a:srgbClr val="008000"/>
                </a:solidFill>
              </a:rPr>
              <a:t>...</a:t>
            </a:r>
            <a:endParaRPr lang="ru-RU" altLang="LID4096" sz="3600" dirty="0">
              <a:solidFill>
                <a:srgbClr val="008000"/>
              </a:solidFill>
            </a:endParaRPr>
          </a:p>
        </p:txBody>
      </p:sp>
      <p:sp>
        <p:nvSpPr>
          <p:cNvPr id="3075" name="Объект 2">
            <a:extLst>
              <a:ext uri="{FF2B5EF4-FFF2-40B4-BE49-F238E27FC236}">
                <a16:creationId xmlns:a16="http://schemas.microsoft.com/office/drawing/2014/main" id="{E4D2C23D-609F-990B-D864-94CB75F452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1"/>
            <a:ext cx="8724900" cy="5181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LID4096" sz="2200" dirty="0" err="1">
                <a:solidFill>
                  <a:srgbClr val="000000"/>
                </a:solidFill>
              </a:rPr>
              <a:t>Алгач</a:t>
            </a:r>
            <a:r>
              <a:rPr lang="ru-RU" altLang="LID4096" sz="2200" dirty="0">
                <a:solidFill>
                  <a:srgbClr val="000000"/>
                </a:solidFill>
              </a:rPr>
              <a:t> </a:t>
            </a:r>
            <a:r>
              <a:rPr lang="ru-RU" altLang="LID4096" sz="2200" dirty="0" err="1">
                <a:solidFill>
                  <a:srgbClr val="000000"/>
                </a:solidFill>
              </a:rPr>
              <a:t>өрүк</a:t>
            </a:r>
            <a:r>
              <a:rPr lang="ru-RU" altLang="LID4096" sz="2200" dirty="0">
                <a:solidFill>
                  <a:srgbClr val="000000"/>
                </a:solidFill>
              </a:rPr>
              <a:t> көчөттөрүнүн ар </a:t>
            </a:r>
            <a:r>
              <a:rPr lang="ru-RU" altLang="LID4096" sz="2200" dirty="0" err="1">
                <a:solidFill>
                  <a:srgbClr val="000000"/>
                </a:solidFill>
              </a:rPr>
              <a:t>кандай</a:t>
            </a:r>
            <a:r>
              <a:rPr lang="ru-RU" altLang="LID4096" sz="2200" dirty="0">
                <a:solidFill>
                  <a:srgbClr val="000000"/>
                </a:solidFill>
              </a:rPr>
              <a:t> </a:t>
            </a:r>
            <a:r>
              <a:rPr lang="ru-RU" altLang="LID4096" sz="2200" dirty="0" err="1">
                <a:solidFill>
                  <a:srgbClr val="000000"/>
                </a:solidFill>
              </a:rPr>
              <a:t>түрлөр</a:t>
            </a:r>
            <a:r>
              <a:rPr lang="ky-KG" sz="2200" dirty="0">
                <a:solidFill>
                  <a:srgbClr val="000000"/>
                </a:solidFill>
              </a:rPr>
              <a:t>ү</a:t>
            </a:r>
            <a:r>
              <a:rPr lang="ru-RU" altLang="LID4096" sz="2200" dirty="0">
                <a:solidFill>
                  <a:srgbClr val="000000"/>
                </a:solidFill>
              </a:rPr>
              <a:t> </a:t>
            </a:r>
            <a:r>
              <a:rPr lang="ru-RU" altLang="LID4096" sz="2200" dirty="0" err="1">
                <a:solidFill>
                  <a:srgbClr val="000000"/>
                </a:solidFill>
                <a:ea typeface="Verdana" panose="020B0604030504040204" pitchFamily="34" charset="0"/>
              </a:rPr>
              <a:t>Кыргызстанга</a:t>
            </a:r>
            <a:r>
              <a:rPr lang="ru-RU" altLang="LID4096" sz="2200" dirty="0">
                <a:solidFill>
                  <a:srgbClr val="000000"/>
                </a:solidFill>
              </a:rPr>
              <a:t> </a:t>
            </a:r>
            <a:r>
              <a:rPr lang="ru-RU" altLang="LID4096" sz="2200" dirty="0" err="1">
                <a:solidFill>
                  <a:srgbClr val="000000"/>
                </a:solidFill>
              </a:rPr>
              <a:t>Турциядан</a:t>
            </a:r>
            <a:r>
              <a:rPr lang="ru-RU" altLang="LID4096" sz="2200" dirty="0">
                <a:solidFill>
                  <a:srgbClr val="000000"/>
                </a:solidFill>
              </a:rPr>
              <a:t> алынып келинген. Турциянын жаратылышы жана топурагы өрүк өстүрүүгө туура келгендиктен, Турция өрүктүн экинчи мекени болуп калган.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LID4096" sz="2200" dirty="0" err="1">
                <a:solidFill>
                  <a:srgbClr val="000000"/>
                </a:solidFill>
              </a:rPr>
              <a:t>Дүйнө</a:t>
            </a:r>
            <a:r>
              <a:rPr lang="ru-RU" altLang="LID4096" sz="2200" dirty="0">
                <a:solidFill>
                  <a:srgbClr val="000000"/>
                </a:solidFill>
              </a:rPr>
              <a:t> жүзүндө бул азык жакшы кирешелүү болгондуктан жыл </a:t>
            </a:r>
            <a:r>
              <a:rPr lang="ru-RU" altLang="LID4096" sz="2200" dirty="0" err="1">
                <a:solidFill>
                  <a:srgbClr val="000000"/>
                </a:solidFill>
              </a:rPr>
              <a:t>сайын</a:t>
            </a:r>
            <a:r>
              <a:rPr lang="ru-RU" altLang="LID4096" sz="2200" dirty="0">
                <a:solidFill>
                  <a:srgbClr val="000000"/>
                </a:solidFill>
              </a:rPr>
              <a:t> </a:t>
            </a:r>
            <a:r>
              <a:rPr lang="ru-RU" altLang="LID4096" sz="2200" dirty="0" err="1">
                <a:solidFill>
                  <a:srgbClr val="000000"/>
                </a:solidFill>
              </a:rPr>
              <a:t>өндүрүү</a:t>
            </a:r>
            <a:r>
              <a:rPr lang="ru-RU" altLang="LID4096" sz="2200" dirty="0">
                <a:solidFill>
                  <a:srgbClr val="000000"/>
                </a:solidFill>
              </a:rPr>
              <a:t> </a:t>
            </a:r>
            <a:r>
              <a:rPr lang="ru-RU" altLang="LID4096" sz="2200" dirty="0" err="1">
                <a:solidFill>
                  <a:srgbClr val="000000"/>
                </a:solidFill>
              </a:rPr>
              <a:t>көлөмү</a:t>
            </a:r>
            <a:r>
              <a:rPr lang="ru-RU" altLang="LID4096" sz="2200" dirty="0">
                <a:solidFill>
                  <a:srgbClr val="000000"/>
                </a:solidFill>
              </a:rPr>
              <a:t> өсүп келүүдө. Акыркы кездерде өрүктү өстүрүүдө, сорттуулугуна, жакшы көчөттөрдү чыгарууга, бактардын акыбалына, суугарууга, зыянкечтер жана илдеттер менен күрөшүүгө, бутоого, түшүмүн жыйноого, сактоого жана кайра иштетүүгө көбүрөөк көңүл бөлүнүп келүүдө. 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18490F6D-9826-3FBC-CDE0-061F7F478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153400" cy="17526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altLang="ru-RU" sz="2800" dirty="0" err="1">
                <a:solidFill>
                  <a:srgbClr val="000000"/>
                </a:solidFill>
              </a:rPr>
              <a:t>Интеграциялык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ыкма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бул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комплекстүү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ыкма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дегенди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түшүндүрөт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жана</a:t>
            </a:r>
            <a:r>
              <a:rPr lang="ru-RU" altLang="ru-RU" sz="2800" dirty="0">
                <a:solidFill>
                  <a:srgbClr val="000000"/>
                </a:solidFill>
              </a:rPr>
              <a:t> ал </a:t>
            </a:r>
            <a:r>
              <a:rPr lang="ru-RU" altLang="ru-RU" sz="2800" dirty="0" err="1">
                <a:solidFill>
                  <a:srgbClr val="000000"/>
                </a:solidFill>
              </a:rPr>
              <a:t>өзүнө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төмөнкү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ыкмаларды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камтыйт</a:t>
            </a:r>
            <a:r>
              <a:rPr lang="ru-RU" altLang="ru-RU" sz="28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3F224-2885-2584-503C-03AE44EC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24200"/>
            <a:ext cx="7315200" cy="167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rgbClr val="000000"/>
                </a:solidFill>
              </a:rPr>
              <a:t>Агротехникалык</a:t>
            </a:r>
            <a:r>
              <a:rPr lang="ky-KG" sz="2800" dirty="0">
                <a:solidFill>
                  <a:srgbClr val="000000"/>
                </a:solidFill>
              </a:rPr>
              <a:t> ыкма</a:t>
            </a:r>
            <a:endParaRPr lang="ru-RU" sz="2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rgbClr val="000000"/>
                </a:solidFill>
              </a:rPr>
              <a:t>Биологиялык ыкма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  <a:defRPr/>
            </a:pPr>
            <a:r>
              <a:rPr lang="ru-RU" sz="2800" dirty="0" err="1">
                <a:solidFill>
                  <a:srgbClr val="000000"/>
                </a:solidFill>
              </a:rPr>
              <a:t>Химиялык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ыкма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F21A0464-1CF8-4870-9114-932468EB7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315200" cy="715963"/>
          </a:xfrm>
        </p:spPr>
        <p:txBody>
          <a:bodyPr/>
          <a:lstStyle/>
          <a:p>
            <a:r>
              <a:rPr lang="ru-RU" altLang="ru-RU" sz="4000" dirty="0">
                <a:solidFill>
                  <a:srgbClr val="008000"/>
                </a:solidFill>
              </a:rPr>
              <a:t>Агротехникалык </a:t>
            </a:r>
            <a:r>
              <a:rPr lang="ru-RU" altLang="ru-RU" sz="4000" dirty="0" err="1">
                <a:solidFill>
                  <a:srgbClr val="008000"/>
                </a:solidFill>
              </a:rPr>
              <a:t>ыкма</a:t>
            </a:r>
            <a:r>
              <a:rPr lang="ru-RU" altLang="ru-RU" sz="4000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9207AB41-7FA1-6E9D-107D-2E3A43F772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153400" cy="4191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 err="1">
                <a:solidFill>
                  <a:srgbClr val="000000"/>
                </a:solidFill>
              </a:rPr>
              <a:t>Сапаттуу</a:t>
            </a:r>
            <a:r>
              <a:rPr lang="ru-RU" altLang="ru-RU" sz="2400" dirty="0">
                <a:solidFill>
                  <a:srgbClr val="000000"/>
                </a:solidFill>
              </a:rPr>
              <a:t> таза </a:t>
            </a:r>
            <a:r>
              <a:rPr lang="ru-RU" altLang="ru-RU" sz="2400" dirty="0" err="1">
                <a:solidFill>
                  <a:srgbClr val="000000"/>
                </a:solidFill>
              </a:rPr>
              <a:t>көчөттөрдү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колдонуу</a:t>
            </a:r>
            <a:r>
              <a:rPr lang="ru-RU" altLang="ru-RU" sz="2400" dirty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 err="1">
                <a:solidFill>
                  <a:srgbClr val="000000"/>
                </a:solidFill>
              </a:rPr>
              <a:t>Топурактын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анализин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чыгаруу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жана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анын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жыйынтыгынын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негизинде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өсүмдүктү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туура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жана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өз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убагында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азыктандыруу</a:t>
            </a:r>
            <a:r>
              <a:rPr lang="ru-RU" altLang="ru-RU" sz="2400" dirty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 err="1">
                <a:solidFill>
                  <a:srgbClr val="000000"/>
                </a:solidFill>
              </a:rPr>
              <a:t>Отоо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чөптөрдөн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тазалоо</a:t>
            </a:r>
            <a:r>
              <a:rPr lang="ru-RU" altLang="ru-RU" sz="2400" dirty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 err="1">
                <a:solidFill>
                  <a:srgbClr val="000000"/>
                </a:solidFill>
              </a:rPr>
              <a:t>Туура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бутоо</a:t>
            </a:r>
            <a:r>
              <a:rPr lang="ru-RU" altLang="ru-RU" sz="2400" dirty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 err="1">
                <a:solidFill>
                  <a:srgbClr val="000000"/>
                </a:solidFill>
              </a:rPr>
              <a:t>Суугаруу</a:t>
            </a:r>
            <a:r>
              <a:rPr lang="ru-RU" altLang="ru-RU" sz="2400" dirty="0">
                <a:solidFill>
                  <a:srgbClr val="000000"/>
                </a:solidFill>
              </a:rPr>
              <a:t> (</a:t>
            </a:r>
            <a:r>
              <a:rPr lang="ru-RU" altLang="ru-RU" sz="2400" dirty="0" err="1">
                <a:solidFill>
                  <a:srgbClr val="000000"/>
                </a:solidFill>
              </a:rPr>
              <a:t>тоңдурма</a:t>
            </a:r>
            <a:r>
              <a:rPr lang="ru-RU" altLang="ru-RU" sz="2400" dirty="0">
                <a:solidFill>
                  <a:srgbClr val="000000"/>
                </a:solidFill>
              </a:rPr>
              <a:t>);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</a:rPr>
              <a:t>Катар </a:t>
            </a:r>
            <a:r>
              <a:rPr lang="ru-RU" altLang="ru-RU" sz="2400" dirty="0" err="1">
                <a:solidFill>
                  <a:srgbClr val="000000"/>
                </a:solidFill>
              </a:rPr>
              <a:t>аралыктарын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иштетүү</a:t>
            </a:r>
            <a:endParaRPr lang="ru-RU" altLang="ru-RU" sz="2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dirty="0" err="1">
                <a:solidFill>
                  <a:srgbClr val="000000"/>
                </a:solidFill>
              </a:rPr>
              <a:t>Ж.б</a:t>
            </a:r>
            <a:r>
              <a:rPr lang="ru-RU" altLang="ru-RU" sz="24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A070C8A4-86A1-5AB8-7314-F32F75BF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55637"/>
            <a:ext cx="7315200" cy="715963"/>
          </a:xfrm>
        </p:spPr>
        <p:txBody>
          <a:bodyPr/>
          <a:lstStyle/>
          <a:p>
            <a:r>
              <a:rPr lang="ru-RU" altLang="ru-RU" sz="4000" dirty="0" err="1">
                <a:solidFill>
                  <a:srgbClr val="008000"/>
                </a:solidFill>
              </a:rPr>
              <a:t>Биологиялык</a:t>
            </a:r>
            <a:r>
              <a:rPr lang="ru-RU" altLang="ru-RU" sz="4000" dirty="0">
                <a:solidFill>
                  <a:srgbClr val="008000"/>
                </a:solidFill>
              </a:rPr>
              <a:t> </a:t>
            </a:r>
            <a:r>
              <a:rPr lang="ru-RU" altLang="ru-RU" sz="4000" dirty="0" err="1">
                <a:solidFill>
                  <a:srgbClr val="008000"/>
                </a:solidFill>
              </a:rPr>
              <a:t>ыкма</a:t>
            </a:r>
            <a:endParaRPr lang="ru-RU" altLang="ru-RU" sz="4000" dirty="0">
              <a:solidFill>
                <a:srgbClr val="008000"/>
              </a:solidFill>
            </a:endParaRP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B28AC97D-D449-135D-27D4-A70B4DEA4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543800" cy="41910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None/>
            </a:pPr>
            <a:r>
              <a:rPr lang="ru-RU" altLang="ru-RU" dirty="0" err="1">
                <a:solidFill>
                  <a:srgbClr val="000000"/>
                </a:solidFill>
              </a:rPr>
              <a:t>Зыянкечтерге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жана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илдеттерге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каршы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биологиялык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ыкмаларды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колдонуу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ru-RU" altLang="ru-RU" dirty="0" err="1">
                <a:solidFill>
                  <a:srgbClr val="000000"/>
                </a:solidFill>
              </a:rPr>
              <a:t>мисалы</a:t>
            </a:r>
            <a:r>
              <a:rPr lang="ru-RU" altLang="ru-RU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</a:rPr>
              <a:t>Энтомофаг (трихограмма, айлан көчөк ж.б</a:t>
            </a:r>
            <a:r>
              <a:rPr lang="de-DE" altLang="ru-RU" dirty="0">
                <a:solidFill>
                  <a:srgbClr val="000000"/>
                </a:solidFill>
              </a:rPr>
              <a:t>.</a:t>
            </a:r>
            <a:r>
              <a:rPr lang="ru-RU" altLang="ru-RU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 err="1">
                <a:solidFill>
                  <a:srgbClr val="000000"/>
                </a:solidFill>
              </a:rPr>
              <a:t>Биоперепарат</a:t>
            </a:r>
            <a:r>
              <a:rPr lang="ru-RU" altLang="ru-RU" dirty="0">
                <a:solidFill>
                  <a:srgbClr val="000000"/>
                </a:solidFill>
              </a:rPr>
              <a:t> (</a:t>
            </a:r>
            <a:r>
              <a:rPr lang="ru-RU" altLang="ru-RU" dirty="0" err="1">
                <a:solidFill>
                  <a:srgbClr val="000000"/>
                </a:solidFill>
              </a:rPr>
              <a:t>триходермин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ru-RU" altLang="ru-RU" dirty="0" err="1">
                <a:solidFill>
                  <a:srgbClr val="000000"/>
                </a:solidFill>
              </a:rPr>
              <a:t>биолигнин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ж.б</a:t>
            </a:r>
            <a:r>
              <a:rPr lang="ru-RU" altLang="ru-RU" dirty="0">
                <a:solidFill>
                  <a:srgbClr val="000000"/>
                </a:solidFill>
              </a:rPr>
              <a:t>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 err="1">
                <a:solidFill>
                  <a:srgbClr val="000000"/>
                </a:solidFill>
              </a:rPr>
              <a:t>Феромондук</a:t>
            </a:r>
            <a:r>
              <a:rPr lang="ru-RU" altLang="ru-RU" dirty="0">
                <a:solidFill>
                  <a:srgbClr val="000000"/>
                </a:solidFill>
              </a:rPr>
              <a:t> туткучтар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297A4EF-2D39-CFA0-50FF-A11A99F6B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7315200" cy="715962"/>
          </a:xfrm>
        </p:spPr>
        <p:txBody>
          <a:bodyPr/>
          <a:lstStyle/>
          <a:p>
            <a:r>
              <a:rPr lang="ru-RU" altLang="ru-RU" sz="4000" dirty="0" err="1">
                <a:solidFill>
                  <a:srgbClr val="008000"/>
                </a:solidFill>
              </a:rPr>
              <a:t>Химиялык</a:t>
            </a:r>
            <a:r>
              <a:rPr lang="ru-RU" altLang="ru-RU" sz="4000" dirty="0">
                <a:solidFill>
                  <a:srgbClr val="008000"/>
                </a:solidFill>
              </a:rPr>
              <a:t> </a:t>
            </a:r>
            <a:r>
              <a:rPr lang="ru-RU" altLang="ru-RU" sz="4000" dirty="0" err="1">
                <a:solidFill>
                  <a:srgbClr val="008000"/>
                </a:solidFill>
              </a:rPr>
              <a:t>ыкма</a:t>
            </a:r>
            <a:r>
              <a:rPr lang="ru-RU" altLang="ru-RU" sz="4000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B6C32AC5-7AA2-9D7B-376A-576B7C3A55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349894"/>
            <a:ext cx="7315200" cy="3352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000000"/>
                </a:solidFill>
              </a:rPr>
              <a:t>Инсектицид</a:t>
            </a:r>
            <a:r>
              <a:rPr lang="ru-RU" altLang="ru-RU" dirty="0">
                <a:solidFill>
                  <a:srgbClr val="000000"/>
                </a:solidFill>
              </a:rPr>
              <a:t> (</a:t>
            </a:r>
            <a:r>
              <a:rPr lang="ru-RU" altLang="ru-RU" dirty="0" err="1">
                <a:solidFill>
                  <a:srgbClr val="000000"/>
                </a:solidFill>
              </a:rPr>
              <a:t>курт-кумурскага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каршы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препараттар</a:t>
            </a:r>
            <a:r>
              <a:rPr lang="ru-RU" altLang="ru-RU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000000"/>
                </a:solidFill>
              </a:rPr>
              <a:t>Фунгицид</a:t>
            </a:r>
            <a:r>
              <a:rPr lang="ru-RU" altLang="ru-RU" dirty="0">
                <a:solidFill>
                  <a:srgbClr val="000000"/>
                </a:solidFill>
              </a:rPr>
              <a:t> (</a:t>
            </a:r>
            <a:r>
              <a:rPr lang="ru-RU" altLang="ru-RU" dirty="0" err="1">
                <a:solidFill>
                  <a:srgbClr val="000000"/>
                </a:solidFill>
              </a:rPr>
              <a:t>илдеттерге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каршы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препараттар</a:t>
            </a:r>
            <a:r>
              <a:rPr lang="ru-RU" altLang="ru-RU" dirty="0">
                <a:solidFill>
                  <a:srgbClr val="000000"/>
                </a:solidFill>
              </a:rPr>
              <a:t>)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000000"/>
                </a:solidFill>
              </a:rPr>
              <a:t>Гербицид</a:t>
            </a:r>
            <a:r>
              <a:rPr lang="ru-RU" altLang="ru-RU" dirty="0">
                <a:solidFill>
                  <a:srgbClr val="000000"/>
                </a:solidFill>
              </a:rPr>
              <a:t> (</a:t>
            </a:r>
            <a:r>
              <a:rPr lang="ru-RU" altLang="ru-RU" dirty="0" err="1">
                <a:solidFill>
                  <a:srgbClr val="000000"/>
                </a:solidFill>
              </a:rPr>
              <a:t>отоо</a:t>
            </a:r>
            <a:r>
              <a:rPr lang="ru-RU" altLang="ru-RU" dirty="0">
                <a:solidFill>
                  <a:srgbClr val="000000"/>
                </a:solidFill>
              </a:rPr>
              <a:t> ч</a:t>
            </a:r>
            <a:r>
              <a:rPr lang="ky-KG" altLang="ru-RU" dirty="0">
                <a:solidFill>
                  <a:srgbClr val="000000"/>
                </a:solidFill>
              </a:rPr>
              <a:t>ө</a:t>
            </a:r>
            <a:r>
              <a:rPr lang="ru-RU" altLang="ru-RU" dirty="0" err="1">
                <a:solidFill>
                  <a:srgbClr val="000000"/>
                </a:solidFill>
              </a:rPr>
              <a:t>пт</a:t>
            </a:r>
            <a:r>
              <a:rPr lang="ky-KG" altLang="LID4096" dirty="0">
                <a:solidFill>
                  <a:srgbClr val="000000"/>
                </a:solidFill>
              </a:rPr>
              <a:t>ө</a:t>
            </a:r>
            <a:r>
              <a:rPr lang="ru-RU" altLang="ru-RU" dirty="0" err="1">
                <a:solidFill>
                  <a:srgbClr val="000000"/>
                </a:solidFill>
              </a:rPr>
              <a:t>ргө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каршы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препараттар</a:t>
            </a:r>
            <a:r>
              <a:rPr lang="ru-RU" altLang="ru-RU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297A4EF-2D39-CFA0-50FF-A11A99F6B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315200" cy="715962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008000"/>
                </a:solidFill>
              </a:rPr>
              <a:t>Өрүк дарагын илдеттери</a:t>
            </a:r>
          </a:p>
        </p:txBody>
      </p:sp>
    </p:spTree>
    <p:extLst>
      <p:ext uri="{BB962C8B-B14F-4D97-AF65-F5344CB8AC3E}">
        <p14:creationId xmlns:p14="http://schemas.microsoft.com/office/powerpoint/2010/main" val="3427574720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AED1C258-10B2-F4CD-01C3-F7A0B9891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715963"/>
          </a:xfrm>
        </p:spPr>
        <p:txBody>
          <a:bodyPr/>
          <a:lstStyle/>
          <a:p>
            <a:r>
              <a:rPr lang="ru-RU" altLang="ru-RU" dirty="0">
                <a:solidFill>
                  <a:schemeClr val="bg2"/>
                </a:solidFill>
              </a:rPr>
              <a:t>Өрүк дарагын илдеттери </a:t>
            </a:r>
          </a:p>
        </p:txBody>
      </p:sp>
      <p:pic>
        <p:nvPicPr>
          <p:cNvPr id="23555" name="Объект 3">
            <a:extLst>
              <a:ext uri="{FF2B5EF4-FFF2-40B4-BE49-F238E27FC236}">
                <a16:creationId xmlns:a16="http://schemas.microsoft.com/office/drawing/2014/main" id="{3D05A9D5-3E6E-0360-D65D-DA319129C3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6604000" cy="4953000"/>
          </a:xfrm>
        </p:spPr>
      </p:pic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C727C96C-2C0D-8B26-813D-31BD12F15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5200" cy="715963"/>
          </a:xfrm>
        </p:spPr>
        <p:txBody>
          <a:bodyPr/>
          <a:lstStyle/>
          <a:p>
            <a:r>
              <a:rPr lang="ru-RU" altLang="ru-RU" sz="4000" dirty="0">
                <a:solidFill>
                  <a:srgbClr val="008000"/>
                </a:solidFill>
              </a:rPr>
              <a:t>Клястероспориоз илдети</a:t>
            </a:r>
          </a:p>
        </p:txBody>
      </p:sp>
      <p:pic>
        <p:nvPicPr>
          <p:cNvPr id="24579" name="Объект 3">
            <a:extLst>
              <a:ext uri="{FF2B5EF4-FFF2-40B4-BE49-F238E27FC236}">
                <a16:creationId xmlns:a16="http://schemas.microsoft.com/office/drawing/2014/main" id="{5E5B2D8F-43B7-F8F2-F79B-2A08553FB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3"/>
          <a:stretch/>
        </p:blipFill>
        <p:spPr>
          <a:xfrm>
            <a:off x="4876800" y="1347788"/>
            <a:ext cx="4081463" cy="3148012"/>
          </a:xfrm>
        </p:spPr>
      </p:pic>
      <p:pic>
        <p:nvPicPr>
          <p:cNvPr id="24580" name="Рисунок 4">
            <a:extLst>
              <a:ext uri="{FF2B5EF4-FFF2-40B4-BE49-F238E27FC236}">
                <a16:creationId xmlns:a16="http://schemas.microsoft.com/office/drawing/2014/main" id="{B85B0D8F-9A90-122E-0CB5-723B6AD1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438400"/>
            <a:ext cx="44672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9D950A62-D784-6B7C-0DDB-692B87171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81000"/>
            <a:ext cx="7315200" cy="715962"/>
          </a:xfrm>
        </p:spPr>
        <p:txBody>
          <a:bodyPr/>
          <a:lstStyle/>
          <a:p>
            <a:r>
              <a:rPr lang="ru-RU" altLang="ru-RU" dirty="0" err="1">
                <a:solidFill>
                  <a:schemeClr val="bg2"/>
                </a:solidFill>
              </a:rPr>
              <a:t>Гномониоз</a:t>
            </a:r>
            <a:endParaRPr lang="ru-RU" altLang="ru-RU" dirty="0">
              <a:solidFill>
                <a:schemeClr val="bg2"/>
              </a:solidFill>
            </a:endParaRPr>
          </a:p>
        </p:txBody>
      </p:sp>
      <p:pic>
        <p:nvPicPr>
          <p:cNvPr id="25603" name="Объект 3">
            <a:extLst>
              <a:ext uri="{FF2B5EF4-FFF2-40B4-BE49-F238E27FC236}">
                <a16:creationId xmlns:a16="http://schemas.microsoft.com/office/drawing/2014/main" id="{7695A4A3-192B-0860-65BE-08EDC25A08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 b="12941"/>
          <a:stretch/>
        </p:blipFill>
        <p:spPr>
          <a:xfrm>
            <a:off x="192087" y="2136422"/>
            <a:ext cx="4421953" cy="3121378"/>
          </a:xfrm>
        </p:spPr>
      </p:pic>
      <p:pic>
        <p:nvPicPr>
          <p:cNvPr id="25604" name="Рисунок 4">
            <a:extLst>
              <a:ext uri="{FF2B5EF4-FFF2-40B4-BE49-F238E27FC236}">
                <a16:creationId xmlns:a16="http://schemas.microsoft.com/office/drawing/2014/main" id="{7E779EA1-9EC9-18C1-57F0-10292265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9010" b="4070"/>
          <a:stretch>
            <a:fillRect/>
          </a:stretch>
        </p:blipFill>
        <p:spPr bwMode="auto">
          <a:xfrm>
            <a:off x="4701540" y="2136422"/>
            <a:ext cx="4213860" cy="312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9B4A80F3-3F02-9EC8-71E2-53C5274B6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715962"/>
          </a:xfrm>
        </p:spPr>
        <p:txBody>
          <a:bodyPr/>
          <a:lstStyle/>
          <a:p>
            <a:r>
              <a:rPr lang="ru-RU" altLang="ru-RU" sz="3600" dirty="0">
                <a:solidFill>
                  <a:schemeClr val="bg2"/>
                </a:solidFill>
              </a:rPr>
              <a:t>Цитоспороз</a:t>
            </a:r>
            <a:r>
              <a:rPr lang="en-US" altLang="ru-RU" sz="3600" dirty="0">
                <a:solidFill>
                  <a:schemeClr val="bg2"/>
                </a:solidFill>
              </a:rPr>
              <a:t> /</a:t>
            </a:r>
            <a:r>
              <a:rPr lang="ru-RU" altLang="ru-RU" sz="3600" dirty="0">
                <a:solidFill>
                  <a:schemeClr val="bg2"/>
                </a:solidFill>
              </a:rPr>
              <a:t> Бактериалдык рак </a:t>
            </a:r>
          </a:p>
        </p:txBody>
      </p:sp>
      <p:pic>
        <p:nvPicPr>
          <p:cNvPr id="26627" name="Объект 4">
            <a:extLst>
              <a:ext uri="{FF2B5EF4-FFF2-40B4-BE49-F238E27FC236}">
                <a16:creationId xmlns:a16="http://schemas.microsoft.com/office/drawing/2014/main" id="{F7CB337D-A76A-4B3B-B2E6-A2F42FEC4D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600450" cy="4248531"/>
          </a:xfrm>
        </p:spPr>
      </p:pic>
      <p:pic>
        <p:nvPicPr>
          <p:cNvPr id="26628" name="Рисунок 5">
            <a:extLst>
              <a:ext uri="{FF2B5EF4-FFF2-40B4-BE49-F238E27FC236}">
                <a16:creationId xmlns:a16="http://schemas.microsoft.com/office/drawing/2014/main" id="{244F3D22-4125-F858-0B13-717CFD739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6" y="2895600"/>
            <a:ext cx="44829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993B60FB-13D4-3EA9-785E-FE090BCB6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15200" cy="715962"/>
          </a:xfrm>
        </p:spPr>
        <p:txBody>
          <a:bodyPr/>
          <a:lstStyle/>
          <a:p>
            <a:r>
              <a:rPr lang="ru-RU" altLang="ru-RU" dirty="0" err="1">
                <a:solidFill>
                  <a:srgbClr val="008000"/>
                </a:solidFill>
              </a:rPr>
              <a:t>Күрөшүү</a:t>
            </a:r>
            <a:r>
              <a:rPr lang="ru-RU" altLang="ru-RU" dirty="0">
                <a:solidFill>
                  <a:srgbClr val="008000"/>
                </a:solidFill>
              </a:rPr>
              <a:t> </a:t>
            </a:r>
            <a:r>
              <a:rPr lang="ru-RU" altLang="ru-RU" dirty="0" err="1">
                <a:solidFill>
                  <a:srgbClr val="008000"/>
                </a:solidFill>
              </a:rPr>
              <a:t>чаралары</a:t>
            </a:r>
            <a:endParaRPr lang="ru-RU" altLang="ru-RU" dirty="0">
              <a:solidFill>
                <a:srgbClr val="008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A508F-3BAE-AB1C-9560-3803EB23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419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  <a:defRPr/>
            </a:pPr>
            <a:r>
              <a:rPr lang="ru-RU" sz="2800" dirty="0" err="1">
                <a:solidFill>
                  <a:srgbClr val="000000"/>
                </a:solidFill>
              </a:rPr>
              <a:t>Биологиялык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ыкма</a:t>
            </a:r>
            <a:r>
              <a:rPr lang="ru-RU" sz="2800" dirty="0">
                <a:solidFill>
                  <a:srgbClr val="000000"/>
                </a:solidFill>
              </a:rPr>
              <a:t> (</a:t>
            </a:r>
            <a:r>
              <a:rPr lang="ru-RU" sz="2800" dirty="0" err="1">
                <a:solidFill>
                  <a:srgbClr val="000000"/>
                </a:solidFill>
              </a:rPr>
              <a:t>Биолигнин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Триходермин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препараттарды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колдонуу</a:t>
            </a:r>
            <a:r>
              <a:rPr lang="ru-RU" sz="28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rgbClr val="000000"/>
                </a:solidFill>
              </a:rPr>
              <a:t>Химиялык ыкма (Фундазол, Скор, Колфуго супер, Топаз, Топсин-М, Байлетон, Курзат ж.б.)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2800" dirty="0" err="1">
                <a:solidFill>
                  <a:srgbClr val="000000"/>
                </a:solidFill>
              </a:rPr>
              <a:t>Колдонуучу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убакыт</a:t>
            </a:r>
            <a:r>
              <a:rPr lang="ru-RU" sz="2800" dirty="0">
                <a:solidFill>
                  <a:srgbClr val="000000"/>
                </a:solidFill>
              </a:rPr>
              <a:t>: </a:t>
            </a:r>
            <a:r>
              <a:rPr lang="ru-RU" sz="2800" dirty="0" err="1">
                <a:solidFill>
                  <a:srgbClr val="000000"/>
                </a:solidFill>
              </a:rPr>
              <a:t>Бучур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алганда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жана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гүл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таштаганда</a:t>
            </a:r>
            <a:endParaRPr lang="ru-RU" sz="28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80293E82-E5C8-BA3E-9509-5E81BE30B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715963"/>
          </a:xfrm>
        </p:spPr>
        <p:txBody>
          <a:bodyPr/>
          <a:lstStyle/>
          <a:p>
            <a:br>
              <a:rPr lang="ky-KG" altLang="LID4096" sz="3600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altLang="LID4096" sz="3600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Өрүктөн даярдалуучу азыктар</a:t>
            </a:r>
            <a:br>
              <a:rPr lang="ru-RU" altLang="LID4096" sz="3600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LID4096" sz="3600" dirty="0">
              <a:solidFill>
                <a:srgbClr val="008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1D9CC3AA-CDD2-673B-DC63-8F88F5A3B2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24800" cy="4267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Тоңдурулган өрүктөр</a:t>
            </a:r>
            <a:endParaRPr lang="ru-RU" altLang="LID4096" sz="2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Консерваланган өрүктөр, нектарлар</a:t>
            </a:r>
            <a:endParaRPr lang="ru-RU" altLang="LID4096" sz="2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Өрүк ширеси(сок), өрүктүн тазартылган нектары</a:t>
            </a:r>
            <a:endParaRPr lang="ru-RU" altLang="LID4096" sz="2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Өрүк джемдер, мармеладдар</a:t>
            </a:r>
            <a:endParaRPr lang="ru-RU" altLang="LID4096" sz="2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Мариновка кылынган жашыл өрүк</a:t>
            </a:r>
            <a:endParaRPr lang="ru-RU" altLang="LID4096" sz="2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Кургатылган жана порошок түрүндөгү өрүк</a:t>
            </a:r>
            <a:endParaRPr lang="ru-RU" altLang="LID4096" sz="2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Өрүк экстракты</a:t>
            </a:r>
            <a:endParaRPr lang="ru-RU" altLang="LID4096" sz="2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ky-KG" altLang="LID4096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Өрүктүн майы</a:t>
            </a:r>
            <a:endParaRPr lang="ru-RU" altLang="LID4096" sz="2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ru-RU" altLang="LID4096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8E007804-8DD5-31FD-0BE1-C222AFB92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03238"/>
            <a:ext cx="8114071" cy="715962"/>
          </a:xfrm>
        </p:spPr>
        <p:txBody>
          <a:bodyPr/>
          <a:lstStyle/>
          <a:p>
            <a:r>
              <a:rPr lang="ru-RU" altLang="ru-RU" dirty="0">
                <a:solidFill>
                  <a:srgbClr val="008000"/>
                </a:solidFill>
              </a:rPr>
              <a:t>Бордо </a:t>
            </a:r>
            <a:r>
              <a:rPr lang="ru-RU" altLang="ru-RU" dirty="0" err="1">
                <a:solidFill>
                  <a:srgbClr val="008000"/>
                </a:solidFill>
              </a:rPr>
              <a:t>суюктугун</a:t>
            </a:r>
            <a:r>
              <a:rPr lang="ru-RU" altLang="ru-RU" dirty="0">
                <a:solidFill>
                  <a:srgbClr val="008000"/>
                </a:solidFill>
              </a:rPr>
              <a:t> </a:t>
            </a:r>
            <a:r>
              <a:rPr lang="ru-RU" altLang="ru-RU" dirty="0" err="1">
                <a:solidFill>
                  <a:srgbClr val="008000"/>
                </a:solidFill>
              </a:rPr>
              <a:t>даярдоо</a:t>
            </a:r>
            <a:endParaRPr lang="ru-RU" altLang="ru-RU" dirty="0">
              <a:solidFill>
                <a:srgbClr val="008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6E362-770D-C9F0-ED7C-5BD093D8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11111" b="10000"/>
          <a:stretch/>
        </p:blipFill>
        <p:spPr>
          <a:xfrm>
            <a:off x="228601" y="1447800"/>
            <a:ext cx="3962399" cy="4481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CCA74-4241-71C1-3FDC-C95D2ED45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86" y="3886200"/>
            <a:ext cx="5237418" cy="274091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7A8C3-6490-F0F1-2046-DCF7E38FB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67D2BBD7-3889-ABE9-EB4D-E85ECE671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971800"/>
            <a:ext cx="7772400" cy="715962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008000"/>
                </a:solidFill>
              </a:rPr>
              <a:t>Өрүк дарагын зыянкечтери</a:t>
            </a:r>
          </a:p>
        </p:txBody>
      </p:sp>
    </p:spTree>
    <p:extLst>
      <p:ext uri="{BB962C8B-B14F-4D97-AF65-F5344CB8AC3E}">
        <p14:creationId xmlns:p14="http://schemas.microsoft.com/office/powerpoint/2010/main" val="1929700053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AFBC3C1A-FCF5-7A6B-D2E5-A029A1EE2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15962"/>
          </a:xfrm>
        </p:spPr>
        <p:txBody>
          <a:bodyPr/>
          <a:lstStyle/>
          <a:p>
            <a:r>
              <a:rPr lang="ru-RU" sz="4000" dirty="0">
                <a:solidFill>
                  <a:srgbClr val="008000"/>
                </a:solidFill>
              </a:rPr>
              <a:t>Долгоносик</a:t>
            </a:r>
            <a:endParaRPr lang="ru-RU" altLang="ru-RU" sz="4000" dirty="0">
              <a:solidFill>
                <a:srgbClr val="008000"/>
              </a:solidFill>
            </a:endParaRPr>
          </a:p>
        </p:txBody>
      </p:sp>
      <p:pic>
        <p:nvPicPr>
          <p:cNvPr id="29699" name="Объект 3">
            <a:extLst>
              <a:ext uri="{FF2B5EF4-FFF2-40B4-BE49-F238E27FC236}">
                <a16:creationId xmlns:a16="http://schemas.microsoft.com/office/drawing/2014/main" id="{E349949D-8BA6-8433-FB2C-2F9F93EDAE7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286000"/>
            <a:ext cx="3657600" cy="3200400"/>
          </a:xfrm>
        </p:spPr>
      </p:pic>
    </p:spTree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01209E08-2071-3E30-6FA6-02326DD24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315200" cy="715963"/>
          </a:xfrm>
        </p:spPr>
        <p:txBody>
          <a:bodyPr/>
          <a:lstStyle/>
          <a:p>
            <a:r>
              <a:rPr lang="ru-RU" altLang="ru-RU" dirty="0">
                <a:solidFill>
                  <a:srgbClr val="008000"/>
                </a:solidFill>
              </a:rPr>
              <a:t>Шелкопряд </a:t>
            </a:r>
          </a:p>
        </p:txBody>
      </p:sp>
      <p:pic>
        <p:nvPicPr>
          <p:cNvPr id="30723" name="Объект 3">
            <a:extLst>
              <a:ext uri="{FF2B5EF4-FFF2-40B4-BE49-F238E27FC236}">
                <a16:creationId xmlns:a16="http://schemas.microsoft.com/office/drawing/2014/main" id="{07558FB9-3A4A-BF4D-0266-59673602A3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209800"/>
            <a:ext cx="4114800" cy="3918857"/>
          </a:xfrm>
        </p:spPr>
      </p:pic>
    </p:spTree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8C325C74-07E6-DCE2-DBF3-BEE54855D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393" y="685800"/>
            <a:ext cx="7315200" cy="715962"/>
          </a:xfrm>
        </p:spPr>
        <p:txBody>
          <a:bodyPr/>
          <a:lstStyle/>
          <a:p>
            <a:r>
              <a:rPr lang="ru-RU" altLang="ru-RU" dirty="0">
                <a:solidFill>
                  <a:srgbClr val="008000"/>
                </a:solidFill>
              </a:rPr>
              <a:t>Листовертка</a:t>
            </a:r>
          </a:p>
        </p:txBody>
      </p:sp>
      <p:pic>
        <p:nvPicPr>
          <p:cNvPr id="31747" name="Объект 3">
            <a:extLst>
              <a:ext uri="{FF2B5EF4-FFF2-40B4-BE49-F238E27FC236}">
                <a16:creationId xmlns:a16="http://schemas.microsoft.com/office/drawing/2014/main" id="{894A1643-80D4-4A2A-1D8D-672C01862C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6447" r="49462" b="-6447"/>
          <a:stretch/>
        </p:blipFill>
        <p:spPr>
          <a:xfrm>
            <a:off x="381000" y="1904999"/>
            <a:ext cx="4114800" cy="448004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63819B-F554-02AD-9ED4-D50A9669C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/>
        </p:blipFill>
        <p:spPr>
          <a:xfrm>
            <a:off x="4615503" y="1904998"/>
            <a:ext cx="4251631" cy="4140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13DF51A3-F632-58E1-858B-7C964B936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315200" cy="715962"/>
          </a:xfrm>
        </p:spPr>
        <p:txBody>
          <a:bodyPr/>
          <a:lstStyle/>
          <a:p>
            <a:r>
              <a:rPr lang="ru-RU" altLang="ru-RU" dirty="0">
                <a:solidFill>
                  <a:srgbClr val="008000"/>
                </a:solidFill>
              </a:rPr>
              <a:t>Чөп бити (Тля)</a:t>
            </a:r>
          </a:p>
        </p:txBody>
      </p:sp>
      <p:pic>
        <p:nvPicPr>
          <p:cNvPr id="32771" name="Объект 3">
            <a:extLst>
              <a:ext uri="{FF2B5EF4-FFF2-40B4-BE49-F238E27FC236}">
                <a16:creationId xmlns:a16="http://schemas.microsoft.com/office/drawing/2014/main" id="{9B080112-9A53-321B-FCD2-C6C8C4F227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133600"/>
            <a:ext cx="4934400" cy="24384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E46396-B425-053B-9C9F-B66B4FF40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4002028" cy="27717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B567E753-A520-E0C8-D258-EC8EF90C8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715962"/>
          </a:xfrm>
        </p:spPr>
        <p:txBody>
          <a:bodyPr/>
          <a:lstStyle/>
          <a:p>
            <a:r>
              <a:rPr lang="ru-RU" altLang="ru-RU" dirty="0">
                <a:solidFill>
                  <a:srgbClr val="008000"/>
                </a:solidFill>
              </a:rPr>
              <a:t>Плодожорка </a:t>
            </a:r>
          </a:p>
        </p:txBody>
      </p:sp>
      <p:grpSp>
        <p:nvGrpSpPr>
          <p:cNvPr id="33795" name="Группа 8">
            <a:extLst>
              <a:ext uri="{FF2B5EF4-FFF2-40B4-BE49-F238E27FC236}">
                <a16:creationId xmlns:a16="http://schemas.microsoft.com/office/drawing/2014/main" id="{24994F37-A23F-35A0-6F68-8BDB2C26BE7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133600"/>
            <a:ext cx="8534400" cy="3810000"/>
            <a:chOff x="228600" y="2133600"/>
            <a:chExt cx="7336168" cy="2971800"/>
          </a:xfrm>
        </p:grpSpPr>
        <p:pic>
          <p:nvPicPr>
            <p:cNvPr id="33796" name="Объект 3">
              <a:extLst>
                <a:ext uri="{FF2B5EF4-FFF2-40B4-BE49-F238E27FC236}">
                  <a16:creationId xmlns:a16="http://schemas.microsoft.com/office/drawing/2014/main" id="{A1F2FD62-D84D-0B95-F75C-346C2B8F3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8600" y="2133600"/>
              <a:ext cx="3227979" cy="2339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7" name="Рисунок 7">
              <a:extLst>
                <a:ext uri="{FF2B5EF4-FFF2-40B4-BE49-F238E27FC236}">
                  <a16:creationId xmlns:a16="http://schemas.microsoft.com/office/drawing/2014/main" id="{42005E78-6FE0-09E0-1A31-BCF404BE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467816" y="2925484"/>
              <a:ext cx="4096952" cy="217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FEFEF103-9ED4-FBDB-70F1-7240F83DF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315200" cy="715962"/>
          </a:xfrm>
        </p:spPr>
        <p:txBody>
          <a:bodyPr/>
          <a:lstStyle/>
          <a:p>
            <a:r>
              <a:rPr lang="ru-RU" altLang="ru-RU" dirty="0">
                <a:solidFill>
                  <a:srgbClr val="008000"/>
                </a:solidFill>
              </a:rPr>
              <a:t>Күрөшүү чаралары</a:t>
            </a: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93801014-DB6F-6871-D2A9-0D3528538E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8001000" cy="3962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0000"/>
                </a:solidFill>
              </a:rPr>
              <a:t>Биологиялык ыкма</a:t>
            </a:r>
          </a:p>
          <a:p>
            <a:pPr marL="357188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Энтомофагтар (Алтын көз, Трихограмма, Амблисейус)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 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0000"/>
                </a:solidFill>
              </a:rPr>
              <a:t>Химиялык ыкма </a:t>
            </a:r>
          </a:p>
          <a:p>
            <a:pPr marL="357188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Фастак, Кинмикс, Талстар. Децис экстра, Конфидор, Нурел-д, Би-58 новый, Дурсбан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FEFEF103-9ED4-FBDB-70F1-7240F83DF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95600"/>
            <a:ext cx="7315200" cy="715962"/>
          </a:xfrm>
        </p:spPr>
        <p:txBody>
          <a:bodyPr/>
          <a:lstStyle/>
          <a:p>
            <a:pPr algn="ctr"/>
            <a:r>
              <a:rPr lang="ru-RU" altLang="ru-RU" dirty="0" err="1">
                <a:solidFill>
                  <a:srgbClr val="008000"/>
                </a:solidFill>
              </a:rPr>
              <a:t>Энтомофагтар</a:t>
            </a:r>
            <a:endParaRPr lang="ru-RU" alt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14661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9654F562-417B-E7C1-6979-3F8F036F2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6017"/>
            <a:ext cx="7315200" cy="715962"/>
          </a:xfrm>
        </p:spPr>
        <p:txBody>
          <a:bodyPr/>
          <a:lstStyle/>
          <a:p>
            <a:r>
              <a:rPr lang="ru-RU" altLang="ru-RU" dirty="0">
                <a:solidFill>
                  <a:srgbClr val="008000"/>
                </a:solidFill>
              </a:rPr>
              <a:t>Алтын </a:t>
            </a:r>
            <a:r>
              <a:rPr lang="ru-RU" altLang="ru-RU" dirty="0" err="1">
                <a:solidFill>
                  <a:srgbClr val="008000"/>
                </a:solidFill>
              </a:rPr>
              <a:t>көз</a:t>
            </a:r>
            <a:endParaRPr lang="ru-RU" altLang="ru-RU" dirty="0">
              <a:solidFill>
                <a:srgbClr val="008000"/>
              </a:solidFill>
            </a:endParaRPr>
          </a:p>
        </p:txBody>
      </p:sp>
      <p:pic>
        <p:nvPicPr>
          <p:cNvPr id="4" name="Личинка златоглазки поедает тлю.mp4">
            <a:hlinkClick r:id="" action="ppaction://media"/>
            <a:extLst>
              <a:ext uri="{FF2B5EF4-FFF2-40B4-BE49-F238E27FC236}">
                <a16:creationId xmlns:a16="http://schemas.microsoft.com/office/drawing/2014/main" id="{3855152E-BACE-DEAE-69A5-EACFBA09E341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5105400" cy="382905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53EBF8-A7EE-3C6C-27AE-645DF3538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r="6367"/>
          <a:stretch/>
        </p:blipFill>
        <p:spPr>
          <a:xfrm>
            <a:off x="4082039" y="1295400"/>
            <a:ext cx="4968296" cy="31242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F6C32588-2458-570D-4B91-02FAAC451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2296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ky-KG" altLang="ru-RU" sz="2800" dirty="0">
                <a:solidFill>
                  <a:srgbClr val="008000"/>
                </a:solidFill>
              </a:rPr>
              <a:t>Мөмөлүү</a:t>
            </a:r>
            <a:r>
              <a:rPr lang="de-DE" altLang="ru-RU" sz="2800" dirty="0">
                <a:solidFill>
                  <a:srgbClr val="008000"/>
                </a:solidFill>
              </a:rPr>
              <a:t> </a:t>
            </a:r>
            <a:r>
              <a:rPr lang="ky-KG" altLang="ru-RU" sz="2800" dirty="0">
                <a:solidFill>
                  <a:srgbClr val="008000"/>
                </a:solidFill>
              </a:rPr>
              <a:t>дарактардын түшүмдүүлүгүнө таасир этүүчү факторлор</a:t>
            </a:r>
            <a:endParaRPr lang="ru-RU" alt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2" name="Диаграмма 2">
            <a:extLst>
              <a:ext uri="{FF2B5EF4-FFF2-40B4-BE49-F238E27FC236}">
                <a16:creationId xmlns:a16="http://schemas.microsoft.com/office/drawing/2014/main" id="{4E27DF89-E436-D120-BBD2-B2A19A235A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826184"/>
              </p:ext>
            </p:extLst>
          </p:nvPr>
        </p:nvGraphicFramePr>
        <p:xfrm>
          <a:off x="863600" y="1320800"/>
          <a:ext cx="75946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8FEE7A37-72B1-BF6A-06C0-21DCF9D10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15200" cy="715962"/>
          </a:xfrm>
        </p:spPr>
        <p:txBody>
          <a:bodyPr/>
          <a:lstStyle/>
          <a:p>
            <a:r>
              <a:rPr lang="ru-RU" altLang="ru-RU">
                <a:solidFill>
                  <a:srgbClr val="008000"/>
                </a:solidFill>
              </a:rPr>
              <a:t>Трихограмма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846A87-7A19-0C37-F787-3A022CECF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62100"/>
            <a:ext cx="3984811" cy="4838700"/>
          </a:xfrm>
        </p:spPr>
      </p:pic>
    </p:spTree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A3029F07-B27C-8E39-D151-46CAAAD63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76351"/>
            <a:ext cx="7315200" cy="715962"/>
          </a:xfrm>
        </p:spPr>
        <p:txBody>
          <a:bodyPr/>
          <a:lstStyle/>
          <a:p>
            <a:r>
              <a:rPr lang="ru-RU" altLang="ru-RU" dirty="0">
                <a:solidFill>
                  <a:srgbClr val="008000"/>
                </a:solidFill>
              </a:rPr>
              <a:t>ИСО суюктугун даярдоо</a:t>
            </a:r>
          </a:p>
        </p:txBody>
      </p:sp>
      <p:pic>
        <p:nvPicPr>
          <p:cNvPr id="6" name="Как приготовить ИСО (известково-серный отвар).mp4">
            <a:hlinkClick r:id="" action="ppaction://media"/>
            <a:extLst>
              <a:ext uri="{FF2B5EF4-FFF2-40B4-BE49-F238E27FC236}">
                <a16:creationId xmlns:a16="http://schemas.microsoft.com/office/drawing/2014/main" id="{6BCA7AC5-6F36-F673-939E-3C6DFE6A0033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038" y="2286000"/>
            <a:ext cx="5308600" cy="398145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1159E244-67A7-9C91-4371-A8591F1F5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315200" cy="715963"/>
          </a:xfrm>
        </p:spPr>
        <p:txBody>
          <a:bodyPr/>
          <a:lstStyle/>
          <a:p>
            <a:r>
              <a:rPr lang="ru-RU" altLang="ru-RU" sz="3600" dirty="0">
                <a:solidFill>
                  <a:srgbClr val="008000"/>
                </a:solidFill>
              </a:rPr>
              <a:t>Экономикалык анализ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EE7C318-7069-1050-7161-EDC6E58E2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60086"/>
              </p:ext>
            </p:extLst>
          </p:nvPr>
        </p:nvGraphicFramePr>
        <p:xfrm>
          <a:off x="381000" y="1447800"/>
          <a:ext cx="8305800" cy="5250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Пункттар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Сунушталган тажрыйба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Сунушталган тажрыйба (жашка цены на 2018 год)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Жөнөкөй фермердин тажрыйбасы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Жер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семирткичтер+органика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30000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30000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6535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Өрүк дарактарын коргоо (өсүмдүктөрдү коргоого жумшалуучу чыгымдар)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15000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26400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6011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Сугат иштери (суу жана башка кызматтар үчүн акы төлөө)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4500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4500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4500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Кыюу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2300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2300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2300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Айдоо, малалоо, катар аралыктарын культувациялоо ж.б.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6000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7800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3229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6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Автоунаалар менен ташуу(автоунааларга жүктөө, кампаларга жеткирүү жана товарды түшүрүү) Түшүмдү жыйып терүү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7500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7500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7500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Салыктар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800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800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800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Баардыгы: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65300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78500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30075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78" marR="6507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67" name="Заголовок 1">
            <a:extLst>
              <a:ext uri="{FF2B5EF4-FFF2-40B4-BE49-F238E27FC236}">
                <a16:creationId xmlns:a16="http://schemas.microsoft.com/office/drawing/2014/main" id="{AB008278-7F42-C507-CEFF-7747492D9062}"/>
              </a:ext>
            </a:extLst>
          </p:cNvPr>
          <p:cNvSpPr txBox="1">
            <a:spLocks/>
          </p:cNvSpPr>
          <p:nvPr/>
        </p:nvSpPr>
        <p:spPr bwMode="auto">
          <a:xfrm>
            <a:off x="304800" y="8842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1 га аянтка жумшалуучу чыгымдар (сом менен)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C5D3B5E1-ABAA-71CB-55C3-C919CCBE6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848456D-0BC7-95CF-F62A-636CD7F3A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375129"/>
              </p:ext>
            </p:extLst>
          </p:nvPr>
        </p:nvGraphicFramePr>
        <p:xfrm>
          <a:off x="152400" y="1026413"/>
          <a:ext cx="8763000" cy="5450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7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45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на га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Цена за единицу, KGS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на 1 га, сом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на га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Цена за единицу, сом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 на 1 га, сом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Рекомендуемая практика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Практика с услугами бригады по уходу за абрикосовыми садами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Общий объем урожая, свежие абрикосы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5 000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42 кг 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бир түп дарактан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5 500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46 кг 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бир түп дарактан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Сбыт сушеных абрикосов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1 667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266 667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1 833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293 333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сорт 50%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833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166 667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917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183 333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сорт 40%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667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140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93 333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733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140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102 667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сорт 10%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167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6 667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183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7 333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Себестоимость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65 300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78 500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Прибыль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201 367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214 833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7" marR="3756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023" name="Заголовок 1">
            <a:extLst>
              <a:ext uri="{FF2B5EF4-FFF2-40B4-BE49-F238E27FC236}">
                <a16:creationId xmlns:a16="http://schemas.microsoft.com/office/drawing/2014/main" id="{86A91A74-D85F-E1CF-463F-A5E1E5C33DD9}"/>
              </a:ext>
            </a:extLst>
          </p:cNvPr>
          <p:cNvSpPr txBox="1">
            <a:spLocks/>
          </p:cNvSpPr>
          <p:nvPr/>
        </p:nvSpPr>
        <p:spPr bwMode="auto">
          <a:xfrm>
            <a:off x="228600" y="3048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1 га аянтка (сом менен)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159DEF9D-FCC3-4294-2AE3-3F4A3D1AA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715962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008000"/>
                </a:solidFill>
              </a:rPr>
              <a:t>КӨӉҮЛ БУРГАНЫӉЫЗДАР ҮЧҮН ЧОӉ РАХМАТ!</a:t>
            </a:r>
            <a:endParaRPr lang="ru-RU" alt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B481E-0351-6DBA-111E-2B02C4E7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458712" cy="430987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F18AD-8395-C62E-7E17-B53398544217}"/>
              </a:ext>
            </a:extLst>
          </p:cNvPr>
          <p:cNvSpPr txBox="1"/>
          <p:nvPr/>
        </p:nvSpPr>
        <p:spPr>
          <a:xfrm>
            <a:off x="419100" y="1066800"/>
            <a:ext cx="8420100" cy="9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y-KG" altLang="ru-RU" sz="2800" dirty="0">
                <a:solidFill>
                  <a:schemeClr val="accent1"/>
                </a:solidFill>
                <a:latin typeface="+mj-lt"/>
              </a:rPr>
              <a:t>Мөмөлүү дарактардын агро</a:t>
            </a:r>
            <a:r>
              <a:rPr lang="de-DE" altLang="ru-RU" sz="2800" dirty="0">
                <a:solidFill>
                  <a:schemeClr val="accent1"/>
                </a:solidFill>
                <a:latin typeface="+mj-lt"/>
              </a:rPr>
              <a:t>-</a:t>
            </a:r>
            <a:r>
              <a:rPr lang="ky-KG" altLang="ru-RU" sz="2800" dirty="0">
                <a:solidFill>
                  <a:schemeClr val="accent1"/>
                </a:solidFill>
                <a:latin typeface="+mj-lt"/>
              </a:rPr>
              <a:t>технолгиясы негизги 4 бөлүктөн турат:</a:t>
            </a:r>
            <a:endParaRPr lang="de-DE" altLang="ru-RU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0384C-3122-07F1-C94A-C5BF62E406AD}"/>
              </a:ext>
            </a:extLst>
          </p:cNvPr>
          <p:cNvSpPr txBox="1"/>
          <p:nvPr/>
        </p:nvSpPr>
        <p:spPr>
          <a:xfrm>
            <a:off x="433772" y="2362200"/>
            <a:ext cx="8024428" cy="295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ky-KG" altLang="ru-RU" sz="2400" dirty="0">
                <a:solidFill>
                  <a:srgbClr val="000000"/>
                </a:solidFill>
                <a:latin typeface="+mn-lt"/>
              </a:rPr>
              <a:t>Азыктандаруу (жер семирткичтер менен камсыз кылуу)</a:t>
            </a:r>
            <a:endParaRPr lang="de-DE" altLang="ru-RU" sz="24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ky-KG" altLang="ru-RU" sz="2400" dirty="0">
                <a:solidFill>
                  <a:srgbClr val="000000"/>
                </a:solidFill>
                <a:latin typeface="+mn-lt"/>
              </a:rPr>
              <a:t>Көчөттөр жана анын мааниси</a:t>
            </a:r>
            <a:endParaRPr lang="de-DE" altLang="ru-RU" sz="24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ky-KG" altLang="ru-RU" sz="2400" dirty="0">
                <a:solidFill>
                  <a:srgbClr val="000000"/>
                </a:solidFill>
                <a:latin typeface="+mn-lt"/>
              </a:rPr>
              <a:t>Бутоо иштерин туура жүргүзүү</a:t>
            </a:r>
            <a:endParaRPr lang="de-DE" altLang="ru-RU" sz="24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ky-KG" altLang="ru-RU" sz="2400" dirty="0">
                <a:solidFill>
                  <a:srgbClr val="000000"/>
                </a:solidFill>
                <a:latin typeface="+mn-lt"/>
              </a:rPr>
              <a:t>Зыянкечтер жана илдеттерден интеграциялуу жолу менен коргоо</a:t>
            </a:r>
            <a:endParaRPr lang="LID4096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725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F6C32588-2458-570D-4B91-02FAAC451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305800" cy="449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ky-KG" altLang="ru-RU" sz="4800" b="1" dirty="0">
                <a:solidFill>
                  <a:srgbClr val="008000"/>
                </a:solidFill>
              </a:rPr>
              <a:t>1. Азыктандыруу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2352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A161E5F7-73BB-4994-267A-88B7ADC4B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077200" cy="715963"/>
          </a:xfrm>
        </p:spPr>
        <p:txBody>
          <a:bodyPr/>
          <a:lstStyle/>
          <a:p>
            <a:pPr algn="ctr"/>
            <a:r>
              <a:rPr lang="ru-RU" altLang="ru-RU" sz="3600" dirty="0">
                <a:solidFill>
                  <a:srgbClr val="008000"/>
                </a:solidFill>
              </a:rPr>
              <a:t>Жер семирткичтердин түрлөрү</a:t>
            </a: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A0A306C8-C7E2-91D8-2D1C-DB3503888D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458200" cy="1828800"/>
          </a:xfrm>
        </p:spPr>
        <p:txBody>
          <a:bodyPr/>
          <a:lstStyle/>
          <a:p>
            <a:pPr marL="857250" lvl="1" indent="-457200">
              <a:lnSpc>
                <a:spcPct val="200000"/>
              </a:lnSpc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4D4D4D"/>
                </a:solidFill>
              </a:rPr>
              <a:t>Минералдык жер семирткичтер</a:t>
            </a:r>
          </a:p>
          <a:p>
            <a:pPr marL="857250" lvl="1" indent="-45720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dirty="0" err="1">
                <a:solidFill>
                  <a:srgbClr val="4D4D4D"/>
                </a:solidFill>
              </a:rPr>
              <a:t>Органикалык</a:t>
            </a:r>
            <a:r>
              <a:rPr lang="ru-RU" altLang="ru-RU" dirty="0">
                <a:solidFill>
                  <a:srgbClr val="4D4D4D"/>
                </a:solidFill>
              </a:rPr>
              <a:t> </a:t>
            </a:r>
            <a:r>
              <a:rPr lang="ru-RU" altLang="ru-RU" dirty="0" err="1">
                <a:solidFill>
                  <a:srgbClr val="4D4D4D"/>
                </a:solidFill>
              </a:rPr>
              <a:t>жер</a:t>
            </a:r>
            <a:r>
              <a:rPr lang="ru-RU" altLang="ru-RU" dirty="0">
                <a:solidFill>
                  <a:srgbClr val="4D4D4D"/>
                </a:solidFill>
              </a:rPr>
              <a:t> </a:t>
            </a:r>
            <a:r>
              <a:rPr lang="ru-RU" altLang="ru-RU" dirty="0" err="1">
                <a:solidFill>
                  <a:srgbClr val="4D4D4D"/>
                </a:solidFill>
              </a:rPr>
              <a:t>семирткичтер</a:t>
            </a:r>
            <a:endParaRPr lang="ru-RU" altLang="ru-RU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6C1031D8-B11E-F1F7-BCE1-0807A50D5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28465"/>
            <a:ext cx="7848600" cy="715963"/>
          </a:xfrm>
        </p:spPr>
        <p:txBody>
          <a:bodyPr/>
          <a:lstStyle/>
          <a:p>
            <a:r>
              <a:rPr lang="ru-RU" altLang="ru-RU" sz="3600" dirty="0">
                <a:solidFill>
                  <a:srgbClr val="008000"/>
                </a:solidFill>
              </a:rPr>
              <a:t>Минералдык жер семирткичтер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9E06E-0653-EDC7-3074-1AC549D41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Азот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элементин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камтыган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м</a:t>
            </a:r>
            <a:r>
              <a:rPr lang="ky-KG" sz="2400" dirty="0">
                <a:solidFill>
                  <a:schemeClr val="tx1">
                    <a:lumMod val="50000"/>
                  </a:schemeClr>
                </a:solidFill>
              </a:rPr>
              <a:t>инералдык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жер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семирткичтери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357188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2400" dirty="0">
                <a:solidFill>
                  <a:srgbClr val="000000"/>
                </a:solidFill>
              </a:rPr>
              <a:t>Амиак селитрасы, карбамид, амоний сульфаты, амоний хлору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Фосфор элементин камтыган м</a:t>
            </a:r>
            <a:r>
              <a:rPr lang="ky-KG" sz="2400" dirty="0">
                <a:solidFill>
                  <a:schemeClr val="tx1">
                    <a:lumMod val="50000"/>
                  </a:schemeClr>
                </a:solidFill>
              </a:rPr>
              <a:t>инералдык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жер семирткичтери:</a:t>
            </a:r>
          </a:p>
          <a:p>
            <a:pPr marL="357188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2400" dirty="0">
                <a:solidFill>
                  <a:srgbClr val="000000"/>
                </a:solidFill>
              </a:rPr>
              <a:t>Аммофос, Суперфосфат, Диаммофос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Калий элементин камтыган м</a:t>
            </a:r>
            <a:r>
              <a:rPr lang="ky-KG" sz="2400" dirty="0">
                <a:solidFill>
                  <a:schemeClr val="tx1">
                    <a:lumMod val="50000"/>
                  </a:schemeClr>
                </a:solidFill>
              </a:rPr>
              <a:t>инералдык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жер семирткичтери:</a:t>
            </a:r>
          </a:p>
          <a:p>
            <a:pPr marL="357188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2400" dirty="0">
                <a:solidFill>
                  <a:srgbClr val="000000"/>
                </a:solidFill>
              </a:rPr>
              <a:t>Калий сульфаты, Калий түзү, Калий хлору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07D71E84-3AF6-4FDB-D486-8DF22C1F9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15200" cy="990600"/>
          </a:xfrm>
        </p:spPr>
        <p:txBody>
          <a:bodyPr/>
          <a:lstStyle/>
          <a:p>
            <a:r>
              <a:rPr lang="ru-RU" altLang="ru-RU" sz="2800" dirty="0" err="1">
                <a:solidFill>
                  <a:srgbClr val="008000"/>
                </a:solidFill>
              </a:rPr>
              <a:t>Минералдык</a:t>
            </a:r>
            <a:r>
              <a:rPr lang="ru-RU" altLang="ru-RU" sz="2800" dirty="0">
                <a:solidFill>
                  <a:srgbClr val="008000"/>
                </a:solidFill>
              </a:rPr>
              <a:t> </a:t>
            </a:r>
            <a:r>
              <a:rPr lang="ru-RU" altLang="ru-RU" sz="2800" dirty="0" err="1">
                <a:solidFill>
                  <a:srgbClr val="008000"/>
                </a:solidFill>
              </a:rPr>
              <a:t>жер</a:t>
            </a:r>
            <a:r>
              <a:rPr lang="ru-RU" altLang="ru-RU" sz="2800" dirty="0">
                <a:solidFill>
                  <a:srgbClr val="008000"/>
                </a:solidFill>
              </a:rPr>
              <a:t> </a:t>
            </a:r>
            <a:r>
              <a:rPr lang="ru-RU" altLang="ru-RU" sz="2800" dirty="0" err="1">
                <a:solidFill>
                  <a:srgbClr val="008000"/>
                </a:solidFill>
              </a:rPr>
              <a:t>семирткичтердин</a:t>
            </a:r>
            <a:r>
              <a:rPr lang="ru-RU" altLang="ru-RU" sz="2800" dirty="0">
                <a:solidFill>
                  <a:srgbClr val="008000"/>
                </a:solidFill>
              </a:rPr>
              <a:t>  </a:t>
            </a:r>
            <a:r>
              <a:rPr lang="ru-RU" altLang="ru-RU" sz="2800" dirty="0" err="1">
                <a:solidFill>
                  <a:srgbClr val="008000"/>
                </a:solidFill>
              </a:rPr>
              <a:t>өрүккө</a:t>
            </a:r>
            <a:r>
              <a:rPr lang="ru-RU" altLang="ru-RU" sz="2800" dirty="0">
                <a:solidFill>
                  <a:srgbClr val="008000"/>
                </a:solidFill>
              </a:rPr>
              <a:t> </a:t>
            </a:r>
            <a:r>
              <a:rPr lang="ru-RU" altLang="ru-RU" sz="2800" dirty="0" err="1">
                <a:solidFill>
                  <a:srgbClr val="008000"/>
                </a:solidFill>
              </a:rPr>
              <a:t>тийгизген</a:t>
            </a:r>
            <a:r>
              <a:rPr lang="ru-RU" altLang="ru-RU" sz="2800" dirty="0">
                <a:solidFill>
                  <a:srgbClr val="008000"/>
                </a:solidFill>
              </a:rPr>
              <a:t> </a:t>
            </a:r>
            <a:r>
              <a:rPr lang="ru-RU" altLang="ru-RU" sz="2800" dirty="0" err="1">
                <a:solidFill>
                  <a:srgbClr val="008000"/>
                </a:solidFill>
              </a:rPr>
              <a:t>пайдасы</a:t>
            </a:r>
            <a:endParaRPr lang="ru-RU" altLang="ru-RU" sz="2800" dirty="0">
              <a:solidFill>
                <a:srgbClr val="008000"/>
              </a:solidFill>
            </a:endParaRPr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02B7F537-DFAA-39AB-FF65-D528EE5343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1554" y="1371600"/>
            <a:ext cx="7892845" cy="457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b="1" dirty="0">
                <a:solidFill>
                  <a:srgbClr val="000000"/>
                </a:solidFill>
              </a:rPr>
              <a:t>Калий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- Дарактын өсүүсүн тездетет, берилген азоттун сиӊимдүүлүгүн жакшыртат. </a:t>
            </a:r>
            <a:r>
              <a:rPr lang="ru-RU" altLang="ru-RU" sz="2400" dirty="0" err="1">
                <a:solidFill>
                  <a:srgbClr val="000000"/>
                </a:solidFill>
              </a:rPr>
              <a:t>Ысыка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чыдамдуулугун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жогорулатат</a:t>
            </a:r>
            <a:r>
              <a:rPr lang="ru-RU" altLang="ru-RU" sz="2400" dirty="0">
                <a:solidFill>
                  <a:srgbClr val="000000"/>
                </a:solidFill>
              </a:rPr>
              <a:t>. Козу </a:t>
            </a:r>
            <a:r>
              <a:rPr lang="ru-RU" altLang="ru-RU" sz="2400" dirty="0" err="1">
                <a:solidFill>
                  <a:srgbClr val="000000"/>
                </a:solidFill>
              </a:rPr>
              <a:t>карын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жана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вирустук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илдеттерге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туруктуулугун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күчөтөт</a:t>
            </a:r>
            <a:r>
              <a:rPr lang="ru-RU" altLang="ru-RU" sz="24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b="1" dirty="0">
                <a:solidFill>
                  <a:srgbClr val="000000"/>
                </a:solidFill>
              </a:rPr>
              <a:t>Фосфор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- Дарактын орундуу гүлдөөсүнө  жана калыптануусунда чоӊ мааниге ээ. </a:t>
            </a:r>
            <a:r>
              <a:rPr lang="ru-RU" altLang="ru-RU" sz="2400" dirty="0" err="1">
                <a:solidFill>
                  <a:srgbClr val="000000"/>
                </a:solidFill>
              </a:rPr>
              <a:t>Мөмөлөрдүн</a:t>
            </a:r>
            <a:r>
              <a:rPr lang="ru-RU" altLang="ru-RU" sz="2400" dirty="0">
                <a:solidFill>
                  <a:srgbClr val="000000"/>
                </a:solidFill>
              </a:rPr>
              <a:t> тез </a:t>
            </a:r>
            <a:r>
              <a:rPr lang="ru-RU" altLang="ru-RU" sz="2400" dirty="0" err="1">
                <a:solidFill>
                  <a:srgbClr val="000000"/>
                </a:solidFill>
              </a:rPr>
              <a:t>жетилишин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камсыздайт</a:t>
            </a:r>
            <a:r>
              <a:rPr lang="ru-RU" altLang="ru-RU" sz="2400" dirty="0">
                <a:solidFill>
                  <a:srgbClr val="000000"/>
                </a:solidFill>
              </a:rPr>
              <a:t>. </a:t>
            </a:r>
            <a:r>
              <a:rPr lang="ru-RU" altLang="ru-RU" sz="2400" dirty="0" err="1">
                <a:solidFill>
                  <a:srgbClr val="000000"/>
                </a:solidFill>
              </a:rPr>
              <a:t>Суукка</a:t>
            </a:r>
            <a:r>
              <a:rPr lang="ru-RU" altLang="ru-RU" sz="2400" dirty="0">
                <a:solidFill>
                  <a:srgbClr val="000000"/>
                </a:solidFill>
              </a:rPr>
              <a:t>, </a:t>
            </a:r>
            <a:r>
              <a:rPr lang="ru-RU" altLang="ru-RU" sz="2400" dirty="0" err="1">
                <a:solidFill>
                  <a:srgbClr val="000000"/>
                </a:solidFill>
              </a:rPr>
              <a:t>үшүкө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туруктуулугун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күчөтөт</a:t>
            </a:r>
            <a:r>
              <a:rPr lang="ru-RU" altLang="ru-RU" sz="24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ru-RU" altLang="ru-RU" sz="2400" b="1" dirty="0">
                <a:solidFill>
                  <a:srgbClr val="000000"/>
                </a:solidFill>
              </a:rPr>
              <a:t>Азот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- Дарактын жашыл массасын түптөйт. Тамыр системасынын өсүүсүн жакшыртат.</a:t>
            </a:r>
          </a:p>
          <a:p>
            <a:endParaRPr lang="ru-RU" altLang="ru-RU" sz="2400" dirty="0"/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005800"/>
      </a:lt2>
      <a:accent1>
        <a:srgbClr val="008000"/>
      </a:accent1>
      <a:accent2>
        <a:srgbClr val="00A400"/>
      </a:accent2>
      <a:accent3>
        <a:srgbClr val="FFFFFF"/>
      </a:accent3>
      <a:accent4>
        <a:srgbClr val="6C6C6C"/>
      </a:accent4>
      <a:accent5>
        <a:srgbClr val="AAC0AA"/>
      </a:accent5>
      <a:accent6>
        <a:srgbClr val="009400"/>
      </a:accent6>
      <a:hlink>
        <a:srgbClr val="33CC33"/>
      </a:hlink>
      <a:folHlink>
        <a:srgbClr val="808080"/>
      </a:folHlink>
    </a:clrScheme>
    <a:fontScheme name="Agrolea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27461</TotalTime>
  <Words>974</Words>
  <Application>Microsoft Office PowerPoint</Application>
  <PresentationFormat>On-screen Show (4:3)</PresentationFormat>
  <Paragraphs>239</Paragraphs>
  <Slides>44</Slides>
  <Notes>4</Notes>
  <HiddenSlides>2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Microsoft Sans Serif</vt:lpstr>
      <vt:lpstr>Verdana</vt:lpstr>
      <vt:lpstr>Wingdings</vt:lpstr>
      <vt:lpstr>powerpoint-template-24</vt:lpstr>
      <vt:lpstr>Абрикос өстүрүү агротехнологиясы боюнча окуу</vt:lpstr>
      <vt:lpstr>Өрүктүн тарыхы ...</vt:lpstr>
      <vt:lpstr> Өрүктөн даярдалуучу азыктар </vt:lpstr>
      <vt:lpstr>Мөмөлүү дарактардын түшүмдүүлүгүнө таасир этүүчү факторлор</vt:lpstr>
      <vt:lpstr>PowerPoint Presentation</vt:lpstr>
      <vt:lpstr>1. Азыктандыруу</vt:lpstr>
      <vt:lpstr>Жер семирткичтердин түрлөрү</vt:lpstr>
      <vt:lpstr>Минералдык жер семирткичтер</vt:lpstr>
      <vt:lpstr>Минералдык жер семирткичтердин  өрүккө тийгизген пайдасы</vt:lpstr>
      <vt:lpstr>Минералдык жана органикалык жер семирткичтерди берүү нормасы жана мезгили</vt:lpstr>
      <vt:lpstr>Органикалык жер семирткичтердин түрлөрү</vt:lpstr>
      <vt:lpstr>2. Көчөттөр </vt:lpstr>
      <vt:lpstr>Өрүк көчөтүн туура тандоо</vt:lpstr>
      <vt:lpstr>Көчөттү отургузуунун ыкмасы</vt:lpstr>
      <vt:lpstr>3. Бутоо иштери </vt:lpstr>
      <vt:lpstr>Өрүк  дарагын бутоонун  түрлөрү</vt:lpstr>
      <vt:lpstr>Бутоонун мезгили</vt:lpstr>
      <vt:lpstr>Керектелүүчү шаймандар</vt:lpstr>
      <vt:lpstr>4. ӨРҮК ДАРАГЫН ИНТЕГРАЦИЯЛЫК ЫКМА МЕНЕН ИЛДЕТТЕРДЕН ЖАНА ЗЫЯНКЕЧТЕРДЕН КОРГОО</vt:lpstr>
      <vt:lpstr>Интеграциялык ыкма бул комплекстүү ыкма дегенди түшүндүрөт жана ал өзүнө төмөнкү ыкмаларды камтыйт:</vt:lpstr>
      <vt:lpstr>Агротехникалык ыкма </vt:lpstr>
      <vt:lpstr>Биологиялык ыкма</vt:lpstr>
      <vt:lpstr>Химиялык ыкма </vt:lpstr>
      <vt:lpstr>Өрүк дарагын илдеттери</vt:lpstr>
      <vt:lpstr>Өрүк дарагын илдеттери </vt:lpstr>
      <vt:lpstr>Клястероспориоз илдети</vt:lpstr>
      <vt:lpstr>Гномониоз</vt:lpstr>
      <vt:lpstr>Цитоспороз / Бактериалдык рак </vt:lpstr>
      <vt:lpstr>Күрөшүү чаралары</vt:lpstr>
      <vt:lpstr>Бордо суюктугун даярдоо</vt:lpstr>
      <vt:lpstr>Өрүк дарагын зыянкечтери</vt:lpstr>
      <vt:lpstr>Долгоносик</vt:lpstr>
      <vt:lpstr>Шелкопряд </vt:lpstr>
      <vt:lpstr>Листовертка</vt:lpstr>
      <vt:lpstr>Чөп бити (Тля)</vt:lpstr>
      <vt:lpstr>Плодожорка </vt:lpstr>
      <vt:lpstr>Күрөшүү чаралары</vt:lpstr>
      <vt:lpstr>Энтомофагтар</vt:lpstr>
      <vt:lpstr>Алтын көз</vt:lpstr>
      <vt:lpstr>Трихограмма</vt:lpstr>
      <vt:lpstr>ИСО суюктугун даярдоо</vt:lpstr>
      <vt:lpstr>Экономикалык анализ</vt:lpstr>
      <vt:lpstr>PowerPoint Presentation</vt:lpstr>
      <vt:lpstr>КӨӉҮЛ БУРГАНЫӉЫЗДАР ҮЧҮН ЧОӉ РАХМАТ!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EKA</cp:lastModifiedBy>
  <cp:revision>300</cp:revision>
  <dcterms:created xsi:type="dcterms:W3CDTF">2007-04-02T02:11:51Z</dcterms:created>
  <dcterms:modified xsi:type="dcterms:W3CDTF">2025-03-21T05:37:40Z</dcterms:modified>
</cp:coreProperties>
</file>